
<file path=[Content_Types].xml><?xml version="1.0" encoding="utf-8"?>
<Types xmlns="http://schemas.openxmlformats.org/package/2006/content-types">
  <Default Extension="jpeg" ContentType="image/jpeg"/>
  <Default Extension="tiff" ContentType="image/tiff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0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3" r:id="rId3"/>
    <p:sldId id="3909" r:id="rId5"/>
    <p:sldId id="3912" r:id="rId6"/>
    <p:sldId id="3930" r:id="rId7"/>
    <p:sldId id="3929" r:id="rId8"/>
    <p:sldId id="3927" r:id="rId9"/>
    <p:sldId id="3917" r:id="rId10"/>
    <p:sldId id="3928" r:id="rId11"/>
    <p:sldId id="3915" r:id="rId12"/>
    <p:sldId id="3926" r:id="rId13"/>
    <p:sldId id="3937" r:id="rId14"/>
    <p:sldId id="3921" r:id="rId15"/>
    <p:sldId id="258" r:id="rId16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609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1219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2438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3048000" algn="l" defTabSz="12192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3657600" algn="l" defTabSz="12192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4267200" algn="l" defTabSz="12192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4876800" algn="l" defTabSz="12192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3A84F6"/>
    <a:srgbClr val="222A35"/>
    <a:srgbClr val="051129"/>
    <a:srgbClr val="002060"/>
    <a:srgbClr val="1445A8"/>
    <a:srgbClr val="203864"/>
    <a:srgbClr val="0950F9"/>
    <a:srgbClr val="D9D9D9"/>
    <a:srgbClr val="00A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54" autoAdjust="0"/>
    <p:restoredTop sz="95101" autoAdjust="0"/>
  </p:normalViewPr>
  <p:slideViewPr>
    <p:cSldViewPr>
      <p:cViewPr varScale="1">
        <p:scale>
          <a:sx n="105" d="100"/>
          <a:sy n="105" d="100"/>
        </p:scale>
        <p:origin x="824" y="192"/>
      </p:cViewPr>
      <p:guideLst>
        <p:guide orient="horz" pos="215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4F3F43-D90A-48E1-A484-382A2D468D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12EEA5-D695-4364-B495-E395FC30509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EEA5-D695-4364-B495-E395FC3050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2EEA5-D695-4364-B495-E395FC3050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2EEA5-D695-4364-B495-E395FC30509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4D7EE3-D582-45DE-BF3E-268CF552F7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6FC900-BB26-456F-B19D-69B66C7298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5B2ED7-6424-4310-A7DA-C57BB20565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79A3D2-A617-44B8-92AC-1B8A1F2E3C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BD9E49-D710-49EA-96C4-0C3607593E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1832" y="499252"/>
            <a:ext cx="10972800" cy="581455"/>
          </a:xfrm>
        </p:spPr>
        <p:txBody>
          <a:bodyPr/>
          <a:lstStyle>
            <a:lvl1pPr algn="l">
              <a:defRPr sz="3735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781467-BAD5-43D4-B7B4-98BF000F424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EBE26A-9E75-43F8-B709-A267D69DE2D4}" type="slidenum">
              <a:rPr lang="zh-CN" altLang="en-US"/>
            </a:fld>
            <a:endParaRPr lang="zh-CN" altLang="en-US"/>
          </a:p>
        </p:txBody>
      </p:sp>
      <p:pic>
        <p:nvPicPr>
          <p:cNvPr id="9" name="图片 8" descr="logo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600" y="340784"/>
            <a:ext cx="3386667" cy="29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组合 9"/>
          <p:cNvGrpSpPr/>
          <p:nvPr userDrawn="1"/>
        </p:nvGrpSpPr>
        <p:grpSpPr bwMode="auto">
          <a:xfrm>
            <a:off x="292101" y="819151"/>
            <a:ext cx="478367" cy="328083"/>
            <a:chOff x="279" y="981"/>
            <a:chExt cx="566" cy="388"/>
          </a:xfrm>
        </p:grpSpPr>
        <p:grpSp>
          <p:nvGrpSpPr>
            <p:cNvPr id="11" name="组合 12"/>
            <p:cNvGrpSpPr/>
            <p:nvPr/>
          </p:nvGrpSpPr>
          <p:grpSpPr bwMode="auto">
            <a:xfrm>
              <a:off x="639" y="981"/>
              <a:ext cx="206" cy="388"/>
              <a:chOff x="2853" y="1897"/>
              <a:chExt cx="216" cy="406"/>
            </a:xfrm>
          </p:grpSpPr>
          <p:cxnSp>
            <p:nvCxnSpPr>
              <p:cNvPr id="18" name="直接连接符 17"/>
              <p:cNvCxnSpPr/>
              <p:nvPr/>
            </p:nvCxnSpPr>
            <p:spPr>
              <a:xfrm>
                <a:off x="2854" y="1897"/>
                <a:ext cx="215" cy="215"/>
              </a:xfrm>
              <a:prstGeom prst="line">
                <a:avLst/>
              </a:prstGeom>
              <a:ln w="22860">
                <a:solidFill>
                  <a:srgbClr val="A5CB26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 flipV="1">
                <a:off x="2854" y="2088"/>
                <a:ext cx="215" cy="215"/>
              </a:xfrm>
              <a:prstGeom prst="line">
                <a:avLst/>
              </a:prstGeom>
              <a:ln w="22860">
                <a:solidFill>
                  <a:srgbClr val="A5CB26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3"/>
            <p:cNvGrpSpPr/>
            <p:nvPr/>
          </p:nvGrpSpPr>
          <p:grpSpPr bwMode="auto">
            <a:xfrm>
              <a:off x="459" y="981"/>
              <a:ext cx="206" cy="388"/>
              <a:chOff x="2853" y="1897"/>
              <a:chExt cx="216" cy="406"/>
            </a:xfrm>
          </p:grpSpPr>
          <p:cxnSp>
            <p:nvCxnSpPr>
              <p:cNvPr id="16" name="直接连接符 15"/>
              <p:cNvCxnSpPr/>
              <p:nvPr/>
            </p:nvCxnSpPr>
            <p:spPr>
              <a:xfrm>
                <a:off x="2853" y="1897"/>
                <a:ext cx="215" cy="215"/>
              </a:xfrm>
              <a:prstGeom prst="line">
                <a:avLst/>
              </a:prstGeom>
              <a:ln w="22860">
                <a:solidFill>
                  <a:srgbClr val="00A8E6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flipV="1">
                <a:off x="2853" y="2088"/>
                <a:ext cx="215" cy="215"/>
              </a:xfrm>
              <a:prstGeom prst="line">
                <a:avLst/>
              </a:prstGeom>
              <a:ln w="22860">
                <a:solidFill>
                  <a:srgbClr val="00A8E6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6"/>
            <p:cNvGrpSpPr/>
            <p:nvPr/>
          </p:nvGrpSpPr>
          <p:grpSpPr bwMode="auto">
            <a:xfrm>
              <a:off x="279" y="981"/>
              <a:ext cx="206" cy="388"/>
              <a:chOff x="2853" y="1897"/>
              <a:chExt cx="216" cy="406"/>
            </a:xfrm>
          </p:grpSpPr>
          <p:cxnSp>
            <p:nvCxnSpPr>
              <p:cNvPr id="14" name="直接连接符 13"/>
              <p:cNvCxnSpPr/>
              <p:nvPr/>
            </p:nvCxnSpPr>
            <p:spPr>
              <a:xfrm>
                <a:off x="2853" y="1897"/>
                <a:ext cx="215" cy="215"/>
              </a:xfrm>
              <a:prstGeom prst="line">
                <a:avLst/>
              </a:prstGeom>
              <a:ln w="22860">
                <a:solidFill>
                  <a:srgbClr val="01456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 flipV="1">
                <a:off x="2853" y="2088"/>
                <a:ext cx="215" cy="215"/>
              </a:xfrm>
              <a:prstGeom prst="line">
                <a:avLst/>
              </a:prstGeom>
              <a:ln w="22860">
                <a:solidFill>
                  <a:srgbClr val="01456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863466" y="241380"/>
            <a:ext cx="11093484" cy="56935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accent1"/>
                </a:solidFill>
                <a:latin typeface="微软雅黑" panose="020B0703020204020201" pitchFamily="34" charset="-122"/>
                <a:ea typeface="微软雅黑" panose="020B0703020204020201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6" y="240917"/>
            <a:ext cx="569813" cy="569813"/>
          </a:xfrm>
          <a:prstGeom prst="rect">
            <a:avLst/>
          </a:prstGeom>
        </p:spPr>
      </p:pic>
      <p:sp>
        <p:nvSpPr>
          <p:cNvPr id="18" name="Freeform 48"/>
          <p:cNvSpPr/>
          <p:nvPr/>
        </p:nvSpPr>
        <p:spPr bwMode="auto">
          <a:xfrm>
            <a:off x="0" y="6158814"/>
            <a:ext cx="12192000" cy="700645"/>
          </a:xfrm>
          <a:custGeom>
            <a:avLst/>
            <a:gdLst>
              <a:gd name="T0" fmla="*/ 0 w 3841"/>
              <a:gd name="T1" fmla="*/ 149 h 255"/>
              <a:gd name="T2" fmla="*/ 0 w 3841"/>
              <a:gd name="T3" fmla="*/ 255 h 255"/>
              <a:gd name="T4" fmla="*/ 3840 w 3841"/>
              <a:gd name="T5" fmla="*/ 255 h 255"/>
              <a:gd name="T6" fmla="*/ 3841 w 3841"/>
              <a:gd name="T7" fmla="*/ 0 h 255"/>
              <a:gd name="T8" fmla="*/ 3021 w 3841"/>
              <a:gd name="T9" fmla="*/ 77 h 255"/>
              <a:gd name="T10" fmla="*/ 2002 w 3841"/>
              <a:gd name="T11" fmla="*/ 77 h 255"/>
              <a:gd name="T12" fmla="*/ 1204 w 3841"/>
              <a:gd name="T13" fmla="*/ 51 h 255"/>
              <a:gd name="T14" fmla="*/ 908 w 3841"/>
              <a:gd name="T15" fmla="*/ 50 h 255"/>
              <a:gd name="T16" fmla="*/ 0 w 3841"/>
              <a:gd name="T17" fmla="*/ 149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41" h="255">
                <a:moveTo>
                  <a:pt x="0" y="149"/>
                </a:moveTo>
                <a:cubicBezTo>
                  <a:pt x="0" y="255"/>
                  <a:pt x="0" y="255"/>
                  <a:pt x="0" y="255"/>
                </a:cubicBezTo>
                <a:cubicBezTo>
                  <a:pt x="3840" y="255"/>
                  <a:pt x="3840" y="255"/>
                  <a:pt x="3840" y="255"/>
                </a:cubicBezTo>
                <a:cubicBezTo>
                  <a:pt x="3841" y="0"/>
                  <a:pt x="3841" y="0"/>
                  <a:pt x="3841" y="0"/>
                </a:cubicBezTo>
                <a:cubicBezTo>
                  <a:pt x="3841" y="0"/>
                  <a:pt x="3480" y="69"/>
                  <a:pt x="3021" y="77"/>
                </a:cubicBezTo>
                <a:cubicBezTo>
                  <a:pt x="2702" y="83"/>
                  <a:pt x="2339" y="93"/>
                  <a:pt x="2002" y="77"/>
                </a:cubicBezTo>
                <a:cubicBezTo>
                  <a:pt x="1443" y="51"/>
                  <a:pt x="1387" y="51"/>
                  <a:pt x="1204" y="51"/>
                </a:cubicBezTo>
                <a:cubicBezTo>
                  <a:pt x="1135" y="51"/>
                  <a:pt x="1048" y="51"/>
                  <a:pt x="908" y="50"/>
                </a:cubicBezTo>
                <a:cubicBezTo>
                  <a:pt x="429" y="45"/>
                  <a:pt x="0" y="149"/>
                  <a:pt x="0" y="149"/>
                </a:cubicBezTo>
              </a:path>
            </a:pathLst>
          </a:custGeom>
          <a:gradFill>
            <a:gsLst>
              <a:gs pos="0">
                <a:srgbClr val="015DE6">
                  <a:alpha val="90000"/>
                </a:srgbClr>
              </a:gs>
              <a:gs pos="100000">
                <a:srgbClr val="015DE6"/>
              </a:gs>
            </a:gsLst>
            <a:lin ang="5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Freeform 49"/>
          <p:cNvSpPr/>
          <p:nvPr/>
        </p:nvSpPr>
        <p:spPr bwMode="auto">
          <a:xfrm>
            <a:off x="0" y="5989554"/>
            <a:ext cx="12196800" cy="885257"/>
          </a:xfrm>
          <a:custGeom>
            <a:avLst/>
            <a:gdLst>
              <a:gd name="T0" fmla="*/ 2977 w 3841"/>
              <a:gd name="T1" fmla="*/ 68 h 322"/>
              <a:gd name="T2" fmla="*/ 1881 w 3841"/>
              <a:gd name="T3" fmla="*/ 93 h 322"/>
              <a:gd name="T4" fmla="*/ 936 w 3841"/>
              <a:gd name="T5" fmla="*/ 73 h 322"/>
              <a:gd name="T6" fmla="*/ 0 w 3841"/>
              <a:gd name="T7" fmla="*/ 322 h 322"/>
              <a:gd name="T8" fmla="*/ 0 w 3841"/>
              <a:gd name="T9" fmla="*/ 217 h 322"/>
              <a:gd name="T10" fmla="*/ 0 w 3841"/>
              <a:gd name="T11" fmla="*/ 216 h 322"/>
              <a:gd name="T12" fmla="*/ 1 w 3841"/>
              <a:gd name="T13" fmla="*/ 193 h 322"/>
              <a:gd name="T14" fmla="*/ 1117 w 3841"/>
              <a:gd name="T15" fmla="*/ 87 h 322"/>
              <a:gd name="T16" fmla="*/ 1117 w 3841"/>
              <a:gd name="T17" fmla="*/ 87 h 322"/>
              <a:gd name="T18" fmla="*/ 1221 w 3841"/>
              <a:gd name="T19" fmla="*/ 88 h 322"/>
              <a:gd name="T20" fmla="*/ 2337 w 3841"/>
              <a:gd name="T21" fmla="*/ 130 h 322"/>
              <a:gd name="T22" fmla="*/ 2406 w 3841"/>
              <a:gd name="T23" fmla="*/ 130 h 322"/>
              <a:gd name="T24" fmla="*/ 2413 w 3841"/>
              <a:gd name="T25" fmla="*/ 130 h 322"/>
              <a:gd name="T26" fmla="*/ 3160 w 3841"/>
              <a:gd name="T27" fmla="*/ 114 h 322"/>
              <a:gd name="T28" fmla="*/ 3162 w 3841"/>
              <a:gd name="T29" fmla="*/ 114 h 322"/>
              <a:gd name="T30" fmla="*/ 3163 w 3841"/>
              <a:gd name="T31" fmla="*/ 114 h 322"/>
              <a:gd name="T32" fmla="*/ 3568 w 3841"/>
              <a:gd name="T33" fmla="*/ 90 h 322"/>
              <a:gd name="T34" fmla="*/ 3569 w 3841"/>
              <a:gd name="T35" fmla="*/ 89 h 322"/>
              <a:gd name="T36" fmla="*/ 3570 w 3841"/>
              <a:gd name="T37" fmla="*/ 89 h 322"/>
              <a:gd name="T38" fmla="*/ 3574 w 3841"/>
              <a:gd name="T39" fmla="*/ 89 h 322"/>
              <a:gd name="T40" fmla="*/ 3575 w 3841"/>
              <a:gd name="T41" fmla="*/ 89 h 322"/>
              <a:gd name="T42" fmla="*/ 3576 w 3841"/>
              <a:gd name="T43" fmla="*/ 89 h 322"/>
              <a:gd name="T44" fmla="*/ 3578 w 3841"/>
              <a:gd name="T45" fmla="*/ 89 h 322"/>
              <a:gd name="T46" fmla="*/ 3792 w 3841"/>
              <a:gd name="T47" fmla="*/ 72 h 322"/>
              <a:gd name="T48" fmla="*/ 3793 w 3841"/>
              <a:gd name="T49" fmla="*/ 72 h 322"/>
              <a:gd name="T50" fmla="*/ 3793 w 3841"/>
              <a:gd name="T51" fmla="*/ 72 h 322"/>
              <a:gd name="T52" fmla="*/ 3793 w 3841"/>
              <a:gd name="T53" fmla="*/ 72 h 322"/>
              <a:gd name="T54" fmla="*/ 3794 w 3841"/>
              <a:gd name="T55" fmla="*/ 72 h 322"/>
              <a:gd name="T56" fmla="*/ 3794 w 3841"/>
              <a:gd name="T57" fmla="*/ 72 h 322"/>
              <a:gd name="T58" fmla="*/ 3795 w 3841"/>
              <a:gd name="T59" fmla="*/ 72 h 322"/>
              <a:gd name="T60" fmla="*/ 3837 w 3841"/>
              <a:gd name="T61" fmla="*/ 68 h 322"/>
              <a:gd name="T62" fmla="*/ 3837 w 3841"/>
              <a:gd name="T63" fmla="*/ 68 h 322"/>
              <a:gd name="T64" fmla="*/ 3841 w 3841"/>
              <a:gd name="T65" fmla="*/ 0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841" h="322">
                <a:moveTo>
                  <a:pt x="3841" y="0"/>
                </a:moveTo>
                <a:cubicBezTo>
                  <a:pt x="3841" y="0"/>
                  <a:pt x="3364" y="43"/>
                  <a:pt x="2977" y="68"/>
                </a:cubicBezTo>
                <a:cubicBezTo>
                  <a:pt x="2666" y="88"/>
                  <a:pt x="2431" y="87"/>
                  <a:pt x="2260" y="89"/>
                </a:cubicBezTo>
                <a:cubicBezTo>
                  <a:pt x="2092" y="92"/>
                  <a:pt x="1974" y="93"/>
                  <a:pt x="1881" y="93"/>
                </a:cubicBezTo>
                <a:cubicBezTo>
                  <a:pt x="1645" y="93"/>
                  <a:pt x="1573" y="86"/>
                  <a:pt x="1241" y="77"/>
                </a:cubicBezTo>
                <a:cubicBezTo>
                  <a:pt x="1131" y="74"/>
                  <a:pt x="1030" y="73"/>
                  <a:pt x="936" y="73"/>
                </a:cubicBezTo>
                <a:cubicBezTo>
                  <a:pt x="248" y="73"/>
                  <a:pt x="0" y="142"/>
                  <a:pt x="0" y="142"/>
                </a:cubicBezTo>
                <a:cubicBezTo>
                  <a:pt x="0" y="322"/>
                  <a:pt x="0" y="322"/>
                  <a:pt x="0" y="322"/>
                </a:cubicBezTo>
                <a:cubicBezTo>
                  <a:pt x="0" y="319"/>
                  <a:pt x="0" y="319"/>
                  <a:pt x="0" y="319"/>
                </a:cubicBezTo>
                <a:cubicBezTo>
                  <a:pt x="0" y="217"/>
                  <a:pt x="0" y="217"/>
                  <a:pt x="0" y="217"/>
                </a:cubicBezTo>
                <a:cubicBezTo>
                  <a:pt x="0" y="217"/>
                  <a:pt x="0" y="216"/>
                  <a:pt x="0" y="216"/>
                </a:cubicBezTo>
                <a:cubicBezTo>
                  <a:pt x="0" y="216"/>
                  <a:pt x="0" y="216"/>
                  <a:pt x="0" y="216"/>
                </a:cubicBezTo>
                <a:cubicBezTo>
                  <a:pt x="0" y="216"/>
                  <a:pt x="0" y="216"/>
                  <a:pt x="0" y="216"/>
                </a:cubicBezTo>
                <a:cubicBezTo>
                  <a:pt x="1" y="193"/>
                  <a:pt x="1" y="193"/>
                  <a:pt x="1" y="193"/>
                </a:cubicBezTo>
                <a:cubicBezTo>
                  <a:pt x="1" y="193"/>
                  <a:pt x="507" y="87"/>
                  <a:pt x="1117" y="87"/>
                </a:cubicBezTo>
                <a:cubicBezTo>
                  <a:pt x="1117" y="87"/>
                  <a:pt x="1117" y="87"/>
                  <a:pt x="1117" y="87"/>
                </a:cubicBezTo>
                <a:cubicBezTo>
                  <a:pt x="1117" y="87"/>
                  <a:pt x="1117" y="87"/>
                  <a:pt x="1117" y="87"/>
                </a:cubicBezTo>
                <a:cubicBezTo>
                  <a:pt x="1117" y="87"/>
                  <a:pt x="1117" y="87"/>
                  <a:pt x="1117" y="87"/>
                </a:cubicBezTo>
                <a:cubicBezTo>
                  <a:pt x="1117" y="87"/>
                  <a:pt x="1117" y="87"/>
                  <a:pt x="1117" y="87"/>
                </a:cubicBezTo>
                <a:cubicBezTo>
                  <a:pt x="1151" y="87"/>
                  <a:pt x="1186" y="87"/>
                  <a:pt x="1221" y="88"/>
                </a:cubicBezTo>
                <a:cubicBezTo>
                  <a:pt x="1221" y="88"/>
                  <a:pt x="1222" y="88"/>
                  <a:pt x="1223" y="88"/>
                </a:cubicBezTo>
                <a:cubicBezTo>
                  <a:pt x="1680" y="97"/>
                  <a:pt x="1737" y="127"/>
                  <a:pt x="2337" y="130"/>
                </a:cubicBezTo>
                <a:cubicBezTo>
                  <a:pt x="2337" y="130"/>
                  <a:pt x="2338" y="130"/>
                  <a:pt x="2338" y="130"/>
                </a:cubicBezTo>
                <a:cubicBezTo>
                  <a:pt x="2358" y="130"/>
                  <a:pt x="2381" y="130"/>
                  <a:pt x="2406" y="130"/>
                </a:cubicBezTo>
                <a:cubicBezTo>
                  <a:pt x="2406" y="130"/>
                  <a:pt x="2406" y="130"/>
                  <a:pt x="2406" y="130"/>
                </a:cubicBezTo>
                <a:cubicBezTo>
                  <a:pt x="2408" y="130"/>
                  <a:pt x="2411" y="130"/>
                  <a:pt x="2413" y="130"/>
                </a:cubicBezTo>
                <a:cubicBezTo>
                  <a:pt x="2588" y="130"/>
                  <a:pt x="2874" y="127"/>
                  <a:pt x="3135" y="115"/>
                </a:cubicBezTo>
                <a:cubicBezTo>
                  <a:pt x="3144" y="115"/>
                  <a:pt x="3152" y="115"/>
                  <a:pt x="3160" y="114"/>
                </a:cubicBezTo>
                <a:cubicBezTo>
                  <a:pt x="3161" y="114"/>
                  <a:pt x="3161" y="114"/>
                  <a:pt x="3162" y="114"/>
                </a:cubicBezTo>
                <a:cubicBezTo>
                  <a:pt x="3162" y="114"/>
                  <a:pt x="3162" y="114"/>
                  <a:pt x="3162" y="114"/>
                </a:cubicBezTo>
                <a:cubicBezTo>
                  <a:pt x="3162" y="114"/>
                  <a:pt x="3162" y="114"/>
                  <a:pt x="3162" y="114"/>
                </a:cubicBezTo>
                <a:cubicBezTo>
                  <a:pt x="3162" y="114"/>
                  <a:pt x="3163" y="114"/>
                  <a:pt x="3163" y="114"/>
                </a:cubicBezTo>
                <a:cubicBezTo>
                  <a:pt x="3163" y="114"/>
                  <a:pt x="3163" y="114"/>
                  <a:pt x="3163" y="114"/>
                </a:cubicBezTo>
                <a:cubicBezTo>
                  <a:pt x="3315" y="107"/>
                  <a:pt x="3455" y="98"/>
                  <a:pt x="3568" y="90"/>
                </a:cubicBezTo>
                <a:cubicBezTo>
                  <a:pt x="3568" y="89"/>
                  <a:pt x="3568" y="89"/>
                  <a:pt x="3568" y="89"/>
                </a:cubicBezTo>
                <a:cubicBezTo>
                  <a:pt x="3568" y="89"/>
                  <a:pt x="3569" y="89"/>
                  <a:pt x="3569" y="89"/>
                </a:cubicBezTo>
                <a:cubicBezTo>
                  <a:pt x="3569" y="89"/>
                  <a:pt x="3569" y="89"/>
                  <a:pt x="3569" y="89"/>
                </a:cubicBezTo>
                <a:cubicBezTo>
                  <a:pt x="3569" y="89"/>
                  <a:pt x="3570" y="89"/>
                  <a:pt x="3570" y="89"/>
                </a:cubicBezTo>
                <a:cubicBezTo>
                  <a:pt x="3570" y="89"/>
                  <a:pt x="3570" y="89"/>
                  <a:pt x="3570" y="89"/>
                </a:cubicBezTo>
                <a:cubicBezTo>
                  <a:pt x="3572" y="89"/>
                  <a:pt x="3573" y="89"/>
                  <a:pt x="3574" y="89"/>
                </a:cubicBezTo>
                <a:cubicBezTo>
                  <a:pt x="3574" y="89"/>
                  <a:pt x="3574" y="89"/>
                  <a:pt x="3574" y="89"/>
                </a:cubicBezTo>
                <a:cubicBezTo>
                  <a:pt x="3574" y="89"/>
                  <a:pt x="3575" y="89"/>
                  <a:pt x="3575" y="89"/>
                </a:cubicBezTo>
                <a:cubicBezTo>
                  <a:pt x="3575" y="89"/>
                  <a:pt x="3576" y="89"/>
                  <a:pt x="3576" y="89"/>
                </a:cubicBezTo>
                <a:cubicBezTo>
                  <a:pt x="3576" y="89"/>
                  <a:pt x="3576" y="89"/>
                  <a:pt x="3576" y="89"/>
                </a:cubicBezTo>
                <a:cubicBezTo>
                  <a:pt x="3577" y="89"/>
                  <a:pt x="3577" y="89"/>
                  <a:pt x="3577" y="89"/>
                </a:cubicBezTo>
                <a:cubicBezTo>
                  <a:pt x="3578" y="89"/>
                  <a:pt x="3578" y="89"/>
                  <a:pt x="3578" y="89"/>
                </a:cubicBezTo>
                <a:cubicBezTo>
                  <a:pt x="3673" y="82"/>
                  <a:pt x="3747" y="76"/>
                  <a:pt x="3792" y="72"/>
                </a:cubicBezTo>
                <a:cubicBezTo>
                  <a:pt x="3792" y="72"/>
                  <a:pt x="3792" y="72"/>
                  <a:pt x="3792" y="72"/>
                </a:cubicBezTo>
                <a:cubicBezTo>
                  <a:pt x="3792" y="72"/>
                  <a:pt x="3793" y="72"/>
                  <a:pt x="3793" y="72"/>
                </a:cubicBezTo>
                <a:cubicBezTo>
                  <a:pt x="3793" y="72"/>
                  <a:pt x="3793" y="72"/>
                  <a:pt x="3793" y="72"/>
                </a:cubicBezTo>
                <a:cubicBezTo>
                  <a:pt x="3793" y="72"/>
                  <a:pt x="3793" y="72"/>
                  <a:pt x="3793" y="72"/>
                </a:cubicBezTo>
                <a:cubicBezTo>
                  <a:pt x="3793" y="72"/>
                  <a:pt x="3793" y="72"/>
                  <a:pt x="3793" y="72"/>
                </a:cubicBezTo>
                <a:cubicBezTo>
                  <a:pt x="3793" y="72"/>
                  <a:pt x="3793" y="72"/>
                  <a:pt x="3793" y="72"/>
                </a:cubicBezTo>
                <a:cubicBezTo>
                  <a:pt x="3793" y="72"/>
                  <a:pt x="3793" y="72"/>
                  <a:pt x="3793" y="72"/>
                </a:cubicBezTo>
                <a:cubicBezTo>
                  <a:pt x="3794" y="72"/>
                  <a:pt x="3794" y="72"/>
                  <a:pt x="3794" y="72"/>
                </a:cubicBezTo>
                <a:cubicBezTo>
                  <a:pt x="3794" y="72"/>
                  <a:pt x="3794" y="72"/>
                  <a:pt x="3794" y="72"/>
                </a:cubicBezTo>
                <a:cubicBezTo>
                  <a:pt x="3794" y="72"/>
                  <a:pt x="3794" y="72"/>
                  <a:pt x="3794" y="72"/>
                </a:cubicBezTo>
                <a:cubicBezTo>
                  <a:pt x="3794" y="72"/>
                  <a:pt x="3794" y="72"/>
                  <a:pt x="3794" y="72"/>
                </a:cubicBezTo>
                <a:cubicBezTo>
                  <a:pt x="3794" y="72"/>
                  <a:pt x="3794" y="72"/>
                  <a:pt x="3794" y="72"/>
                </a:cubicBezTo>
                <a:cubicBezTo>
                  <a:pt x="3795" y="72"/>
                  <a:pt x="3795" y="72"/>
                  <a:pt x="3795" y="72"/>
                </a:cubicBezTo>
                <a:cubicBezTo>
                  <a:pt x="3795" y="72"/>
                  <a:pt x="3795" y="72"/>
                  <a:pt x="3795" y="72"/>
                </a:cubicBezTo>
                <a:cubicBezTo>
                  <a:pt x="3817" y="70"/>
                  <a:pt x="3831" y="69"/>
                  <a:pt x="3837" y="68"/>
                </a:cubicBezTo>
                <a:cubicBezTo>
                  <a:pt x="3837" y="68"/>
                  <a:pt x="3837" y="68"/>
                  <a:pt x="3837" y="68"/>
                </a:cubicBezTo>
                <a:cubicBezTo>
                  <a:pt x="3837" y="68"/>
                  <a:pt x="3837" y="68"/>
                  <a:pt x="3837" y="68"/>
                </a:cubicBezTo>
                <a:cubicBezTo>
                  <a:pt x="3839" y="68"/>
                  <a:pt x="3840" y="68"/>
                  <a:pt x="3840" y="68"/>
                </a:cubicBezTo>
                <a:cubicBezTo>
                  <a:pt x="3841" y="0"/>
                  <a:pt x="3841" y="0"/>
                  <a:pt x="3841" y="0"/>
                </a:cubicBezTo>
              </a:path>
            </a:pathLst>
          </a:custGeom>
          <a:gradFill>
            <a:gsLst>
              <a:gs pos="0">
                <a:srgbClr val="A4D8FF"/>
              </a:gs>
              <a:gs pos="100000">
                <a:srgbClr val="4065F1">
                  <a:alpha val="50000"/>
                </a:srgbClr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Freeform 51"/>
          <p:cNvSpPr/>
          <p:nvPr/>
        </p:nvSpPr>
        <p:spPr bwMode="auto">
          <a:xfrm>
            <a:off x="0" y="6168336"/>
            <a:ext cx="12180151" cy="407015"/>
          </a:xfrm>
          <a:custGeom>
            <a:avLst/>
            <a:gdLst>
              <a:gd name="T0" fmla="*/ 3795 w 3837"/>
              <a:gd name="T1" fmla="*/ 4 h 148"/>
              <a:gd name="T2" fmla="*/ 3794 w 3837"/>
              <a:gd name="T3" fmla="*/ 4 h 148"/>
              <a:gd name="T4" fmla="*/ 3793 w 3837"/>
              <a:gd name="T5" fmla="*/ 4 h 148"/>
              <a:gd name="T6" fmla="*/ 3793 w 3837"/>
              <a:gd name="T7" fmla="*/ 4 h 148"/>
              <a:gd name="T8" fmla="*/ 3792 w 3837"/>
              <a:gd name="T9" fmla="*/ 4 h 148"/>
              <a:gd name="T10" fmla="*/ 3577 w 3837"/>
              <a:gd name="T11" fmla="*/ 21 h 148"/>
              <a:gd name="T12" fmla="*/ 3575 w 3837"/>
              <a:gd name="T13" fmla="*/ 21 h 148"/>
              <a:gd name="T14" fmla="*/ 3570 w 3837"/>
              <a:gd name="T15" fmla="*/ 21 h 148"/>
              <a:gd name="T16" fmla="*/ 3569 w 3837"/>
              <a:gd name="T17" fmla="*/ 21 h 148"/>
              <a:gd name="T18" fmla="*/ 3163 w 3837"/>
              <a:gd name="T19" fmla="*/ 46 h 148"/>
              <a:gd name="T20" fmla="*/ 3162 w 3837"/>
              <a:gd name="T21" fmla="*/ 46 h 148"/>
              <a:gd name="T22" fmla="*/ 3135 w 3837"/>
              <a:gd name="T23" fmla="*/ 47 h 148"/>
              <a:gd name="T24" fmla="*/ 2406 w 3837"/>
              <a:gd name="T25" fmla="*/ 62 h 148"/>
              <a:gd name="T26" fmla="*/ 2338 w 3837"/>
              <a:gd name="T27" fmla="*/ 62 h 148"/>
              <a:gd name="T28" fmla="*/ 1221 w 3837"/>
              <a:gd name="T29" fmla="*/ 20 h 148"/>
              <a:gd name="T30" fmla="*/ 1117 w 3837"/>
              <a:gd name="T31" fmla="*/ 19 h 148"/>
              <a:gd name="T32" fmla="*/ 37 w 3837"/>
              <a:gd name="T33" fmla="*/ 140 h 148"/>
              <a:gd name="T34" fmla="*/ 812 w 3837"/>
              <a:gd name="T35" fmla="*/ 51 h 148"/>
              <a:gd name="T36" fmla="*/ 813 w 3837"/>
              <a:gd name="T37" fmla="*/ 50 h 148"/>
              <a:gd name="T38" fmla="*/ 814 w 3837"/>
              <a:gd name="T39" fmla="*/ 50 h 148"/>
              <a:gd name="T40" fmla="*/ 815 w 3837"/>
              <a:gd name="T41" fmla="*/ 50 h 148"/>
              <a:gd name="T42" fmla="*/ 816 w 3837"/>
              <a:gd name="T43" fmla="*/ 50 h 148"/>
              <a:gd name="T44" fmla="*/ 817 w 3837"/>
              <a:gd name="T45" fmla="*/ 50 h 148"/>
              <a:gd name="T46" fmla="*/ 818 w 3837"/>
              <a:gd name="T47" fmla="*/ 50 h 148"/>
              <a:gd name="T48" fmla="*/ 819 w 3837"/>
              <a:gd name="T49" fmla="*/ 50 h 148"/>
              <a:gd name="T50" fmla="*/ 820 w 3837"/>
              <a:gd name="T51" fmla="*/ 50 h 148"/>
              <a:gd name="T52" fmla="*/ 821 w 3837"/>
              <a:gd name="T53" fmla="*/ 50 h 148"/>
              <a:gd name="T54" fmla="*/ 822 w 3837"/>
              <a:gd name="T55" fmla="*/ 50 h 148"/>
              <a:gd name="T56" fmla="*/ 823 w 3837"/>
              <a:gd name="T57" fmla="*/ 50 h 148"/>
              <a:gd name="T58" fmla="*/ 824 w 3837"/>
              <a:gd name="T59" fmla="*/ 50 h 148"/>
              <a:gd name="T60" fmla="*/ 825 w 3837"/>
              <a:gd name="T61" fmla="*/ 50 h 148"/>
              <a:gd name="T62" fmla="*/ 826 w 3837"/>
              <a:gd name="T63" fmla="*/ 50 h 148"/>
              <a:gd name="T64" fmla="*/ 827 w 3837"/>
              <a:gd name="T65" fmla="*/ 50 h 148"/>
              <a:gd name="T66" fmla="*/ 829 w 3837"/>
              <a:gd name="T67" fmla="*/ 50 h 148"/>
              <a:gd name="T68" fmla="*/ 908 w 3837"/>
              <a:gd name="T69" fmla="*/ 50 h 148"/>
              <a:gd name="T70" fmla="*/ 912 w 3837"/>
              <a:gd name="T71" fmla="*/ 50 h 148"/>
              <a:gd name="T72" fmla="*/ 922 w 3837"/>
              <a:gd name="T73" fmla="*/ 50 h 148"/>
              <a:gd name="T74" fmla="*/ 1171 w 3837"/>
              <a:gd name="T75" fmla="*/ 51 h 148"/>
              <a:gd name="T76" fmla="*/ 1204 w 3837"/>
              <a:gd name="T77" fmla="*/ 51 h 148"/>
              <a:gd name="T78" fmla="*/ 1235 w 3837"/>
              <a:gd name="T79" fmla="*/ 51 h 148"/>
              <a:gd name="T80" fmla="*/ 1240 w 3837"/>
              <a:gd name="T81" fmla="*/ 51 h 148"/>
              <a:gd name="T82" fmla="*/ 1975 w 3837"/>
              <a:gd name="T83" fmla="*/ 76 h 148"/>
              <a:gd name="T84" fmla="*/ 1978 w 3837"/>
              <a:gd name="T85" fmla="*/ 76 h 148"/>
              <a:gd name="T86" fmla="*/ 1979 w 3837"/>
              <a:gd name="T87" fmla="*/ 76 h 148"/>
              <a:gd name="T88" fmla="*/ 1986 w 3837"/>
              <a:gd name="T89" fmla="*/ 76 h 148"/>
              <a:gd name="T90" fmla="*/ 1992 w 3837"/>
              <a:gd name="T91" fmla="*/ 77 h 148"/>
              <a:gd name="T92" fmla="*/ 1995 w 3837"/>
              <a:gd name="T93" fmla="*/ 77 h 148"/>
              <a:gd name="T94" fmla="*/ 1999 w 3837"/>
              <a:gd name="T95" fmla="*/ 77 h 148"/>
              <a:gd name="T96" fmla="*/ 2002 w 3837"/>
              <a:gd name="T97" fmla="*/ 77 h 148"/>
              <a:gd name="T98" fmla="*/ 2016 w 3837"/>
              <a:gd name="T99" fmla="*/ 78 h 148"/>
              <a:gd name="T100" fmla="*/ 2168 w 3837"/>
              <a:gd name="T101" fmla="*/ 83 h 148"/>
              <a:gd name="T102" fmla="*/ 3021 w 3837"/>
              <a:gd name="T103" fmla="*/ 77 h 148"/>
              <a:gd name="T104" fmla="*/ 3023 w 3837"/>
              <a:gd name="T105" fmla="*/ 77 h 148"/>
              <a:gd name="T106" fmla="*/ 3024 w 3837"/>
              <a:gd name="T107" fmla="*/ 77 h 148"/>
              <a:gd name="T108" fmla="*/ 3152 w 3837"/>
              <a:gd name="T109" fmla="*/ 73 h 148"/>
              <a:gd name="T110" fmla="*/ 3152 w 3837"/>
              <a:gd name="T111" fmla="*/ 73 h 148"/>
              <a:gd name="T112" fmla="*/ 3153 w 3837"/>
              <a:gd name="T113" fmla="*/ 73 h 148"/>
              <a:gd name="T114" fmla="*/ 3154 w 3837"/>
              <a:gd name="T115" fmla="*/ 73 h 148"/>
              <a:gd name="T116" fmla="*/ 3155 w 3837"/>
              <a:gd name="T117" fmla="*/ 73 h 148"/>
              <a:gd name="T118" fmla="*/ 3156 w 3837"/>
              <a:gd name="T119" fmla="*/ 73 h 148"/>
              <a:gd name="T120" fmla="*/ 3157 w 3837"/>
              <a:gd name="T121" fmla="*/ 73 h 148"/>
              <a:gd name="T122" fmla="*/ 3161 w 3837"/>
              <a:gd name="T123" fmla="*/ 73 h 148"/>
              <a:gd name="T124" fmla="*/ 3163 w 3837"/>
              <a:gd name="T125" fmla="*/ 73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7" h="148">
                <a:moveTo>
                  <a:pt x="3837" y="0"/>
                </a:moveTo>
                <a:cubicBezTo>
                  <a:pt x="3831" y="1"/>
                  <a:pt x="3817" y="2"/>
                  <a:pt x="3795" y="4"/>
                </a:cubicBezTo>
                <a:cubicBezTo>
                  <a:pt x="3795" y="4"/>
                  <a:pt x="3795" y="4"/>
                  <a:pt x="3795" y="4"/>
                </a:cubicBezTo>
                <a:cubicBezTo>
                  <a:pt x="3795" y="4"/>
                  <a:pt x="3795" y="4"/>
                  <a:pt x="3794" y="4"/>
                </a:cubicBezTo>
                <a:cubicBezTo>
                  <a:pt x="3794" y="4"/>
                  <a:pt x="3794" y="4"/>
                  <a:pt x="3794" y="4"/>
                </a:cubicBezTo>
                <a:cubicBezTo>
                  <a:pt x="3794" y="4"/>
                  <a:pt x="3794" y="4"/>
                  <a:pt x="3794" y="4"/>
                </a:cubicBezTo>
                <a:cubicBezTo>
                  <a:pt x="3794" y="4"/>
                  <a:pt x="3794" y="4"/>
                  <a:pt x="3794" y="4"/>
                </a:cubicBezTo>
                <a:cubicBezTo>
                  <a:pt x="3794" y="4"/>
                  <a:pt x="3794" y="4"/>
                  <a:pt x="3794" y="4"/>
                </a:cubicBezTo>
                <a:cubicBezTo>
                  <a:pt x="3794" y="4"/>
                  <a:pt x="3794" y="4"/>
                  <a:pt x="3793" y="4"/>
                </a:cubicBezTo>
                <a:cubicBezTo>
                  <a:pt x="3793" y="4"/>
                  <a:pt x="3793" y="4"/>
                  <a:pt x="3793" y="4"/>
                </a:cubicBezTo>
                <a:cubicBezTo>
                  <a:pt x="3793" y="4"/>
                  <a:pt x="3793" y="4"/>
                  <a:pt x="3793" y="4"/>
                </a:cubicBezTo>
                <a:cubicBezTo>
                  <a:pt x="3793" y="4"/>
                  <a:pt x="3793" y="4"/>
                  <a:pt x="3793" y="4"/>
                </a:cubicBezTo>
                <a:cubicBezTo>
                  <a:pt x="3793" y="4"/>
                  <a:pt x="3793" y="4"/>
                  <a:pt x="3793" y="4"/>
                </a:cubicBezTo>
                <a:cubicBezTo>
                  <a:pt x="3793" y="4"/>
                  <a:pt x="3793" y="4"/>
                  <a:pt x="3793" y="4"/>
                </a:cubicBezTo>
                <a:cubicBezTo>
                  <a:pt x="3793" y="4"/>
                  <a:pt x="3792" y="4"/>
                  <a:pt x="3792" y="4"/>
                </a:cubicBezTo>
                <a:cubicBezTo>
                  <a:pt x="3792" y="4"/>
                  <a:pt x="3792" y="4"/>
                  <a:pt x="3792" y="4"/>
                </a:cubicBezTo>
                <a:cubicBezTo>
                  <a:pt x="3747" y="8"/>
                  <a:pt x="3673" y="14"/>
                  <a:pt x="3578" y="21"/>
                </a:cubicBezTo>
                <a:cubicBezTo>
                  <a:pt x="3578" y="21"/>
                  <a:pt x="3578" y="21"/>
                  <a:pt x="3577" y="21"/>
                </a:cubicBezTo>
                <a:cubicBezTo>
                  <a:pt x="3577" y="21"/>
                  <a:pt x="3577" y="21"/>
                  <a:pt x="3576" y="21"/>
                </a:cubicBezTo>
                <a:cubicBezTo>
                  <a:pt x="3576" y="21"/>
                  <a:pt x="3576" y="21"/>
                  <a:pt x="3576" y="21"/>
                </a:cubicBezTo>
                <a:cubicBezTo>
                  <a:pt x="3576" y="21"/>
                  <a:pt x="3575" y="21"/>
                  <a:pt x="3575" y="21"/>
                </a:cubicBezTo>
                <a:cubicBezTo>
                  <a:pt x="3575" y="21"/>
                  <a:pt x="3574" y="21"/>
                  <a:pt x="3574" y="21"/>
                </a:cubicBezTo>
                <a:cubicBezTo>
                  <a:pt x="3574" y="21"/>
                  <a:pt x="3574" y="21"/>
                  <a:pt x="3574" y="21"/>
                </a:cubicBezTo>
                <a:cubicBezTo>
                  <a:pt x="3573" y="21"/>
                  <a:pt x="3572" y="21"/>
                  <a:pt x="3570" y="21"/>
                </a:cubicBezTo>
                <a:cubicBezTo>
                  <a:pt x="3570" y="21"/>
                  <a:pt x="3570" y="21"/>
                  <a:pt x="3570" y="21"/>
                </a:cubicBezTo>
                <a:cubicBezTo>
                  <a:pt x="3570" y="21"/>
                  <a:pt x="3569" y="21"/>
                  <a:pt x="3569" y="21"/>
                </a:cubicBezTo>
                <a:cubicBezTo>
                  <a:pt x="3569" y="21"/>
                  <a:pt x="3569" y="21"/>
                  <a:pt x="3569" y="21"/>
                </a:cubicBezTo>
                <a:cubicBezTo>
                  <a:pt x="3569" y="21"/>
                  <a:pt x="3568" y="21"/>
                  <a:pt x="3568" y="21"/>
                </a:cubicBezTo>
                <a:cubicBezTo>
                  <a:pt x="3568" y="21"/>
                  <a:pt x="3568" y="21"/>
                  <a:pt x="3568" y="22"/>
                </a:cubicBezTo>
                <a:cubicBezTo>
                  <a:pt x="3455" y="30"/>
                  <a:pt x="3315" y="39"/>
                  <a:pt x="3163" y="46"/>
                </a:cubicBezTo>
                <a:cubicBezTo>
                  <a:pt x="3163" y="46"/>
                  <a:pt x="3163" y="46"/>
                  <a:pt x="3163" y="46"/>
                </a:cubicBezTo>
                <a:cubicBezTo>
                  <a:pt x="3163" y="46"/>
                  <a:pt x="3162" y="46"/>
                  <a:pt x="3162" y="46"/>
                </a:cubicBezTo>
                <a:cubicBezTo>
                  <a:pt x="3162" y="46"/>
                  <a:pt x="3162" y="46"/>
                  <a:pt x="3162" y="46"/>
                </a:cubicBezTo>
                <a:cubicBezTo>
                  <a:pt x="3162" y="46"/>
                  <a:pt x="3162" y="46"/>
                  <a:pt x="3162" y="46"/>
                </a:cubicBezTo>
                <a:cubicBezTo>
                  <a:pt x="3161" y="46"/>
                  <a:pt x="3161" y="46"/>
                  <a:pt x="3160" y="46"/>
                </a:cubicBezTo>
                <a:cubicBezTo>
                  <a:pt x="3152" y="47"/>
                  <a:pt x="3144" y="47"/>
                  <a:pt x="3135" y="47"/>
                </a:cubicBezTo>
                <a:cubicBezTo>
                  <a:pt x="2874" y="59"/>
                  <a:pt x="2588" y="62"/>
                  <a:pt x="2413" y="62"/>
                </a:cubicBezTo>
                <a:cubicBezTo>
                  <a:pt x="2411" y="62"/>
                  <a:pt x="2408" y="62"/>
                  <a:pt x="2406" y="62"/>
                </a:cubicBezTo>
                <a:cubicBezTo>
                  <a:pt x="2406" y="62"/>
                  <a:pt x="2406" y="62"/>
                  <a:pt x="2406" y="62"/>
                </a:cubicBezTo>
                <a:cubicBezTo>
                  <a:pt x="2406" y="62"/>
                  <a:pt x="2406" y="62"/>
                  <a:pt x="2406" y="62"/>
                </a:cubicBezTo>
                <a:cubicBezTo>
                  <a:pt x="2406" y="62"/>
                  <a:pt x="2406" y="62"/>
                  <a:pt x="2406" y="62"/>
                </a:cubicBezTo>
                <a:cubicBezTo>
                  <a:pt x="2381" y="62"/>
                  <a:pt x="2358" y="62"/>
                  <a:pt x="2338" y="62"/>
                </a:cubicBezTo>
                <a:cubicBezTo>
                  <a:pt x="2338" y="62"/>
                  <a:pt x="2337" y="62"/>
                  <a:pt x="2337" y="62"/>
                </a:cubicBezTo>
                <a:cubicBezTo>
                  <a:pt x="1737" y="59"/>
                  <a:pt x="1680" y="29"/>
                  <a:pt x="1223" y="20"/>
                </a:cubicBezTo>
                <a:cubicBezTo>
                  <a:pt x="1222" y="20"/>
                  <a:pt x="1221" y="20"/>
                  <a:pt x="1221" y="20"/>
                </a:cubicBezTo>
                <a:cubicBezTo>
                  <a:pt x="1186" y="19"/>
                  <a:pt x="1151" y="19"/>
                  <a:pt x="1117" y="19"/>
                </a:cubicBezTo>
                <a:cubicBezTo>
                  <a:pt x="1117" y="19"/>
                  <a:pt x="1117" y="19"/>
                  <a:pt x="1117" y="19"/>
                </a:cubicBezTo>
                <a:cubicBezTo>
                  <a:pt x="1117" y="19"/>
                  <a:pt x="1117" y="19"/>
                  <a:pt x="1117" y="19"/>
                </a:cubicBezTo>
                <a:cubicBezTo>
                  <a:pt x="507" y="19"/>
                  <a:pt x="1" y="125"/>
                  <a:pt x="1" y="125"/>
                </a:cubicBezTo>
                <a:cubicBezTo>
                  <a:pt x="0" y="148"/>
                  <a:pt x="0" y="148"/>
                  <a:pt x="0" y="148"/>
                </a:cubicBezTo>
                <a:cubicBezTo>
                  <a:pt x="3" y="148"/>
                  <a:pt x="16" y="145"/>
                  <a:pt x="37" y="140"/>
                </a:cubicBezTo>
                <a:cubicBezTo>
                  <a:pt x="142" y="118"/>
                  <a:pt x="455" y="57"/>
                  <a:pt x="811" y="51"/>
                </a:cubicBezTo>
                <a:cubicBezTo>
                  <a:pt x="811" y="51"/>
                  <a:pt x="811" y="51"/>
                  <a:pt x="811" y="51"/>
                </a:cubicBezTo>
                <a:cubicBezTo>
                  <a:pt x="812" y="51"/>
                  <a:pt x="812" y="51"/>
                  <a:pt x="812" y="51"/>
                </a:cubicBezTo>
                <a:cubicBezTo>
                  <a:pt x="812" y="51"/>
                  <a:pt x="812" y="51"/>
                  <a:pt x="812" y="51"/>
                </a:cubicBezTo>
                <a:cubicBezTo>
                  <a:pt x="812" y="51"/>
                  <a:pt x="813" y="50"/>
                  <a:pt x="813" y="50"/>
                </a:cubicBezTo>
                <a:cubicBezTo>
                  <a:pt x="813" y="50"/>
                  <a:pt x="813" y="50"/>
                  <a:pt x="813" y="50"/>
                </a:cubicBezTo>
                <a:cubicBezTo>
                  <a:pt x="813" y="50"/>
                  <a:pt x="813" y="50"/>
                  <a:pt x="813" y="50"/>
                </a:cubicBezTo>
                <a:cubicBezTo>
                  <a:pt x="813" y="50"/>
                  <a:pt x="813" y="50"/>
                  <a:pt x="814" y="50"/>
                </a:cubicBezTo>
                <a:cubicBezTo>
                  <a:pt x="814" y="50"/>
                  <a:pt x="814" y="50"/>
                  <a:pt x="814" y="50"/>
                </a:cubicBezTo>
                <a:cubicBezTo>
                  <a:pt x="814" y="50"/>
                  <a:pt x="814" y="50"/>
                  <a:pt x="814" y="50"/>
                </a:cubicBezTo>
                <a:cubicBezTo>
                  <a:pt x="814" y="50"/>
                  <a:pt x="815" y="50"/>
                  <a:pt x="815" y="50"/>
                </a:cubicBezTo>
                <a:cubicBezTo>
                  <a:pt x="815" y="50"/>
                  <a:pt x="815" y="50"/>
                  <a:pt x="815" y="50"/>
                </a:cubicBezTo>
                <a:cubicBezTo>
                  <a:pt x="815" y="50"/>
                  <a:pt x="815" y="50"/>
                  <a:pt x="815" y="50"/>
                </a:cubicBezTo>
                <a:cubicBezTo>
                  <a:pt x="815" y="50"/>
                  <a:pt x="815" y="50"/>
                  <a:pt x="816" y="50"/>
                </a:cubicBezTo>
                <a:cubicBezTo>
                  <a:pt x="816" y="50"/>
                  <a:pt x="816" y="50"/>
                  <a:pt x="816" y="50"/>
                </a:cubicBezTo>
                <a:cubicBezTo>
                  <a:pt x="816" y="50"/>
                  <a:pt x="816" y="50"/>
                  <a:pt x="816" y="50"/>
                </a:cubicBezTo>
                <a:cubicBezTo>
                  <a:pt x="816" y="50"/>
                  <a:pt x="816" y="50"/>
                  <a:pt x="817" y="50"/>
                </a:cubicBezTo>
                <a:cubicBezTo>
                  <a:pt x="817" y="50"/>
                  <a:pt x="817" y="50"/>
                  <a:pt x="817" y="50"/>
                </a:cubicBezTo>
                <a:cubicBezTo>
                  <a:pt x="817" y="50"/>
                  <a:pt x="817" y="50"/>
                  <a:pt x="817" y="50"/>
                </a:cubicBezTo>
                <a:cubicBezTo>
                  <a:pt x="817" y="50"/>
                  <a:pt x="817" y="50"/>
                  <a:pt x="818" y="50"/>
                </a:cubicBezTo>
                <a:cubicBezTo>
                  <a:pt x="818" y="50"/>
                  <a:pt x="818" y="50"/>
                  <a:pt x="818" y="50"/>
                </a:cubicBezTo>
                <a:cubicBezTo>
                  <a:pt x="818" y="50"/>
                  <a:pt x="818" y="50"/>
                  <a:pt x="818" y="50"/>
                </a:cubicBezTo>
                <a:cubicBezTo>
                  <a:pt x="818" y="50"/>
                  <a:pt x="819" y="50"/>
                  <a:pt x="819" y="50"/>
                </a:cubicBezTo>
                <a:cubicBezTo>
                  <a:pt x="819" y="50"/>
                  <a:pt x="819" y="50"/>
                  <a:pt x="819" y="50"/>
                </a:cubicBezTo>
                <a:cubicBezTo>
                  <a:pt x="819" y="50"/>
                  <a:pt x="819" y="50"/>
                  <a:pt x="819" y="50"/>
                </a:cubicBezTo>
                <a:cubicBezTo>
                  <a:pt x="819" y="50"/>
                  <a:pt x="820" y="50"/>
                  <a:pt x="820" y="50"/>
                </a:cubicBezTo>
                <a:cubicBezTo>
                  <a:pt x="820" y="50"/>
                  <a:pt x="820" y="50"/>
                  <a:pt x="820" y="50"/>
                </a:cubicBezTo>
                <a:cubicBezTo>
                  <a:pt x="820" y="50"/>
                  <a:pt x="820" y="50"/>
                  <a:pt x="820" y="50"/>
                </a:cubicBezTo>
                <a:cubicBezTo>
                  <a:pt x="820" y="50"/>
                  <a:pt x="821" y="50"/>
                  <a:pt x="821" y="50"/>
                </a:cubicBezTo>
                <a:cubicBezTo>
                  <a:pt x="821" y="50"/>
                  <a:pt x="821" y="50"/>
                  <a:pt x="821" y="50"/>
                </a:cubicBezTo>
                <a:cubicBezTo>
                  <a:pt x="821" y="50"/>
                  <a:pt x="821" y="50"/>
                  <a:pt x="821" y="50"/>
                </a:cubicBezTo>
                <a:cubicBezTo>
                  <a:pt x="821" y="50"/>
                  <a:pt x="821" y="50"/>
                  <a:pt x="822" y="50"/>
                </a:cubicBezTo>
                <a:cubicBezTo>
                  <a:pt x="822" y="50"/>
                  <a:pt x="822" y="50"/>
                  <a:pt x="822" y="50"/>
                </a:cubicBezTo>
                <a:cubicBezTo>
                  <a:pt x="822" y="50"/>
                  <a:pt x="822" y="50"/>
                  <a:pt x="822" y="50"/>
                </a:cubicBezTo>
                <a:cubicBezTo>
                  <a:pt x="822" y="50"/>
                  <a:pt x="822" y="50"/>
                  <a:pt x="823" y="50"/>
                </a:cubicBezTo>
                <a:cubicBezTo>
                  <a:pt x="823" y="50"/>
                  <a:pt x="823" y="50"/>
                  <a:pt x="823" y="50"/>
                </a:cubicBezTo>
                <a:cubicBezTo>
                  <a:pt x="823" y="50"/>
                  <a:pt x="823" y="50"/>
                  <a:pt x="823" y="50"/>
                </a:cubicBezTo>
                <a:cubicBezTo>
                  <a:pt x="823" y="50"/>
                  <a:pt x="824" y="50"/>
                  <a:pt x="824" y="50"/>
                </a:cubicBezTo>
                <a:cubicBezTo>
                  <a:pt x="824" y="50"/>
                  <a:pt x="824" y="50"/>
                  <a:pt x="824" y="50"/>
                </a:cubicBezTo>
                <a:cubicBezTo>
                  <a:pt x="824" y="50"/>
                  <a:pt x="824" y="50"/>
                  <a:pt x="824" y="50"/>
                </a:cubicBezTo>
                <a:cubicBezTo>
                  <a:pt x="824" y="50"/>
                  <a:pt x="825" y="50"/>
                  <a:pt x="825" y="50"/>
                </a:cubicBezTo>
                <a:cubicBezTo>
                  <a:pt x="825" y="50"/>
                  <a:pt x="825" y="50"/>
                  <a:pt x="825" y="50"/>
                </a:cubicBezTo>
                <a:cubicBezTo>
                  <a:pt x="825" y="50"/>
                  <a:pt x="825" y="50"/>
                  <a:pt x="825" y="50"/>
                </a:cubicBezTo>
                <a:cubicBezTo>
                  <a:pt x="825" y="50"/>
                  <a:pt x="826" y="50"/>
                  <a:pt x="826" y="50"/>
                </a:cubicBezTo>
                <a:cubicBezTo>
                  <a:pt x="826" y="50"/>
                  <a:pt x="826" y="50"/>
                  <a:pt x="826" y="50"/>
                </a:cubicBezTo>
                <a:cubicBezTo>
                  <a:pt x="826" y="50"/>
                  <a:pt x="826" y="50"/>
                  <a:pt x="827" y="50"/>
                </a:cubicBezTo>
                <a:cubicBezTo>
                  <a:pt x="827" y="50"/>
                  <a:pt x="827" y="50"/>
                  <a:pt x="827" y="50"/>
                </a:cubicBezTo>
                <a:cubicBezTo>
                  <a:pt x="827" y="50"/>
                  <a:pt x="827" y="50"/>
                  <a:pt x="827" y="50"/>
                </a:cubicBezTo>
                <a:cubicBezTo>
                  <a:pt x="827" y="50"/>
                  <a:pt x="827" y="50"/>
                  <a:pt x="827" y="50"/>
                </a:cubicBezTo>
                <a:cubicBezTo>
                  <a:pt x="828" y="50"/>
                  <a:pt x="828" y="50"/>
                  <a:pt x="829" y="50"/>
                </a:cubicBezTo>
                <a:cubicBezTo>
                  <a:pt x="829" y="50"/>
                  <a:pt x="829" y="50"/>
                  <a:pt x="829" y="50"/>
                </a:cubicBezTo>
                <a:cubicBezTo>
                  <a:pt x="844" y="50"/>
                  <a:pt x="860" y="50"/>
                  <a:pt x="876" y="50"/>
                </a:cubicBezTo>
                <a:cubicBezTo>
                  <a:pt x="887" y="50"/>
                  <a:pt x="897" y="50"/>
                  <a:pt x="908" y="50"/>
                </a:cubicBezTo>
                <a:cubicBezTo>
                  <a:pt x="908" y="50"/>
                  <a:pt x="908" y="50"/>
                  <a:pt x="908" y="50"/>
                </a:cubicBezTo>
                <a:cubicBezTo>
                  <a:pt x="909" y="50"/>
                  <a:pt x="909" y="50"/>
                  <a:pt x="910" y="50"/>
                </a:cubicBezTo>
                <a:cubicBezTo>
                  <a:pt x="910" y="50"/>
                  <a:pt x="911" y="50"/>
                  <a:pt x="912" y="50"/>
                </a:cubicBezTo>
                <a:cubicBezTo>
                  <a:pt x="912" y="50"/>
                  <a:pt x="912" y="50"/>
                  <a:pt x="912" y="50"/>
                </a:cubicBezTo>
                <a:cubicBezTo>
                  <a:pt x="914" y="50"/>
                  <a:pt x="915" y="50"/>
                  <a:pt x="917" y="50"/>
                </a:cubicBezTo>
                <a:cubicBezTo>
                  <a:pt x="917" y="50"/>
                  <a:pt x="918" y="50"/>
                  <a:pt x="918" y="50"/>
                </a:cubicBezTo>
                <a:cubicBezTo>
                  <a:pt x="920" y="50"/>
                  <a:pt x="921" y="50"/>
                  <a:pt x="922" y="50"/>
                </a:cubicBezTo>
                <a:cubicBezTo>
                  <a:pt x="922" y="50"/>
                  <a:pt x="923" y="50"/>
                  <a:pt x="923" y="50"/>
                </a:cubicBezTo>
                <a:cubicBezTo>
                  <a:pt x="1020" y="51"/>
                  <a:pt x="1090" y="51"/>
                  <a:pt x="1148" y="51"/>
                </a:cubicBezTo>
                <a:cubicBezTo>
                  <a:pt x="1156" y="51"/>
                  <a:pt x="1163" y="51"/>
                  <a:pt x="1171" y="51"/>
                </a:cubicBezTo>
                <a:cubicBezTo>
                  <a:pt x="1171" y="51"/>
                  <a:pt x="1171" y="51"/>
                  <a:pt x="1171" y="51"/>
                </a:cubicBezTo>
                <a:cubicBezTo>
                  <a:pt x="1176" y="51"/>
                  <a:pt x="1181" y="51"/>
                  <a:pt x="1186" y="51"/>
                </a:cubicBezTo>
                <a:cubicBezTo>
                  <a:pt x="1192" y="51"/>
                  <a:pt x="1198" y="51"/>
                  <a:pt x="1204" y="51"/>
                </a:cubicBezTo>
                <a:cubicBezTo>
                  <a:pt x="1205" y="51"/>
                  <a:pt x="1206" y="51"/>
                  <a:pt x="1207" y="51"/>
                </a:cubicBezTo>
                <a:cubicBezTo>
                  <a:pt x="1217" y="51"/>
                  <a:pt x="1226" y="51"/>
                  <a:pt x="1235" y="51"/>
                </a:cubicBezTo>
                <a:cubicBezTo>
                  <a:pt x="1235" y="51"/>
                  <a:pt x="1235" y="51"/>
                  <a:pt x="1235" y="51"/>
                </a:cubicBezTo>
                <a:cubicBezTo>
                  <a:pt x="1235" y="51"/>
                  <a:pt x="1235" y="51"/>
                  <a:pt x="1235" y="51"/>
                </a:cubicBezTo>
                <a:cubicBezTo>
                  <a:pt x="1235" y="51"/>
                  <a:pt x="1235" y="51"/>
                  <a:pt x="1235" y="51"/>
                </a:cubicBezTo>
                <a:cubicBezTo>
                  <a:pt x="1237" y="51"/>
                  <a:pt x="1239" y="51"/>
                  <a:pt x="1240" y="51"/>
                </a:cubicBezTo>
                <a:cubicBezTo>
                  <a:pt x="1394" y="51"/>
                  <a:pt x="1478" y="53"/>
                  <a:pt x="1971" y="76"/>
                </a:cubicBezTo>
                <a:cubicBezTo>
                  <a:pt x="1971" y="76"/>
                  <a:pt x="1971" y="76"/>
                  <a:pt x="1971" y="76"/>
                </a:cubicBezTo>
                <a:cubicBezTo>
                  <a:pt x="1973" y="76"/>
                  <a:pt x="1974" y="76"/>
                  <a:pt x="1975" y="76"/>
                </a:cubicBezTo>
                <a:cubicBezTo>
                  <a:pt x="1975" y="76"/>
                  <a:pt x="1975" y="76"/>
                  <a:pt x="1976" y="76"/>
                </a:cubicBezTo>
                <a:cubicBezTo>
                  <a:pt x="1976" y="76"/>
                  <a:pt x="1976" y="76"/>
                  <a:pt x="1976" y="76"/>
                </a:cubicBezTo>
                <a:cubicBezTo>
                  <a:pt x="1977" y="76"/>
                  <a:pt x="1977" y="76"/>
                  <a:pt x="1978" y="76"/>
                </a:cubicBezTo>
                <a:cubicBezTo>
                  <a:pt x="1978" y="76"/>
                  <a:pt x="1978" y="76"/>
                  <a:pt x="1978" y="76"/>
                </a:cubicBezTo>
                <a:cubicBezTo>
                  <a:pt x="1978" y="76"/>
                  <a:pt x="1978" y="76"/>
                  <a:pt x="1979" y="76"/>
                </a:cubicBezTo>
                <a:cubicBezTo>
                  <a:pt x="1979" y="76"/>
                  <a:pt x="1979" y="76"/>
                  <a:pt x="1979" y="76"/>
                </a:cubicBezTo>
                <a:cubicBezTo>
                  <a:pt x="1980" y="76"/>
                  <a:pt x="1980" y="76"/>
                  <a:pt x="1981" y="76"/>
                </a:cubicBezTo>
                <a:cubicBezTo>
                  <a:pt x="1982" y="76"/>
                  <a:pt x="1982" y="76"/>
                  <a:pt x="1983" y="76"/>
                </a:cubicBezTo>
                <a:cubicBezTo>
                  <a:pt x="1984" y="76"/>
                  <a:pt x="1985" y="76"/>
                  <a:pt x="1986" y="76"/>
                </a:cubicBezTo>
                <a:cubicBezTo>
                  <a:pt x="1986" y="76"/>
                  <a:pt x="1986" y="76"/>
                  <a:pt x="1986" y="76"/>
                </a:cubicBezTo>
                <a:cubicBezTo>
                  <a:pt x="1988" y="76"/>
                  <a:pt x="1990" y="76"/>
                  <a:pt x="1992" y="77"/>
                </a:cubicBezTo>
                <a:cubicBezTo>
                  <a:pt x="1992" y="77"/>
                  <a:pt x="1992" y="77"/>
                  <a:pt x="1992" y="77"/>
                </a:cubicBezTo>
                <a:cubicBezTo>
                  <a:pt x="1992" y="77"/>
                  <a:pt x="1993" y="77"/>
                  <a:pt x="1993" y="77"/>
                </a:cubicBezTo>
                <a:cubicBezTo>
                  <a:pt x="1993" y="77"/>
                  <a:pt x="1994" y="77"/>
                  <a:pt x="1994" y="77"/>
                </a:cubicBezTo>
                <a:cubicBezTo>
                  <a:pt x="1994" y="77"/>
                  <a:pt x="1995" y="77"/>
                  <a:pt x="1995" y="77"/>
                </a:cubicBezTo>
                <a:cubicBezTo>
                  <a:pt x="1995" y="77"/>
                  <a:pt x="1995" y="77"/>
                  <a:pt x="1995" y="77"/>
                </a:cubicBezTo>
                <a:cubicBezTo>
                  <a:pt x="1996" y="77"/>
                  <a:pt x="1996" y="77"/>
                  <a:pt x="1997" y="77"/>
                </a:cubicBezTo>
                <a:cubicBezTo>
                  <a:pt x="1998" y="77"/>
                  <a:pt x="1998" y="77"/>
                  <a:pt x="1999" y="77"/>
                </a:cubicBezTo>
                <a:cubicBezTo>
                  <a:pt x="1999" y="77"/>
                  <a:pt x="2000" y="77"/>
                  <a:pt x="2000" y="77"/>
                </a:cubicBezTo>
                <a:cubicBezTo>
                  <a:pt x="2000" y="77"/>
                  <a:pt x="2001" y="77"/>
                  <a:pt x="2001" y="77"/>
                </a:cubicBezTo>
                <a:cubicBezTo>
                  <a:pt x="2001" y="77"/>
                  <a:pt x="2002" y="77"/>
                  <a:pt x="2002" y="77"/>
                </a:cubicBezTo>
                <a:cubicBezTo>
                  <a:pt x="2002" y="77"/>
                  <a:pt x="2002" y="77"/>
                  <a:pt x="2002" y="77"/>
                </a:cubicBezTo>
                <a:cubicBezTo>
                  <a:pt x="2004" y="77"/>
                  <a:pt x="2006" y="77"/>
                  <a:pt x="2009" y="77"/>
                </a:cubicBezTo>
                <a:cubicBezTo>
                  <a:pt x="2011" y="77"/>
                  <a:pt x="2014" y="78"/>
                  <a:pt x="2016" y="78"/>
                </a:cubicBezTo>
                <a:cubicBezTo>
                  <a:pt x="2017" y="78"/>
                  <a:pt x="2017" y="78"/>
                  <a:pt x="2018" y="78"/>
                </a:cubicBezTo>
                <a:cubicBezTo>
                  <a:pt x="2020" y="78"/>
                  <a:pt x="2021" y="78"/>
                  <a:pt x="2022" y="78"/>
                </a:cubicBezTo>
                <a:cubicBezTo>
                  <a:pt x="2071" y="80"/>
                  <a:pt x="2119" y="82"/>
                  <a:pt x="2168" y="83"/>
                </a:cubicBezTo>
                <a:cubicBezTo>
                  <a:pt x="2248" y="85"/>
                  <a:pt x="2329" y="85"/>
                  <a:pt x="2410" y="85"/>
                </a:cubicBezTo>
                <a:cubicBezTo>
                  <a:pt x="2620" y="85"/>
                  <a:pt x="2828" y="80"/>
                  <a:pt x="3021" y="77"/>
                </a:cubicBezTo>
                <a:cubicBezTo>
                  <a:pt x="3021" y="77"/>
                  <a:pt x="3021" y="77"/>
                  <a:pt x="3021" y="77"/>
                </a:cubicBezTo>
                <a:cubicBezTo>
                  <a:pt x="3022" y="77"/>
                  <a:pt x="3022" y="77"/>
                  <a:pt x="3023" y="77"/>
                </a:cubicBezTo>
                <a:cubicBezTo>
                  <a:pt x="3023" y="77"/>
                  <a:pt x="3023" y="77"/>
                  <a:pt x="3023" y="77"/>
                </a:cubicBezTo>
                <a:cubicBezTo>
                  <a:pt x="3023" y="77"/>
                  <a:pt x="3023" y="77"/>
                  <a:pt x="3023" y="77"/>
                </a:cubicBezTo>
                <a:cubicBezTo>
                  <a:pt x="3023" y="77"/>
                  <a:pt x="3023" y="77"/>
                  <a:pt x="3023" y="77"/>
                </a:cubicBezTo>
                <a:cubicBezTo>
                  <a:pt x="3023" y="77"/>
                  <a:pt x="3024" y="77"/>
                  <a:pt x="3024" y="77"/>
                </a:cubicBezTo>
                <a:cubicBezTo>
                  <a:pt x="3024" y="77"/>
                  <a:pt x="3024" y="77"/>
                  <a:pt x="3024" y="77"/>
                </a:cubicBezTo>
                <a:cubicBezTo>
                  <a:pt x="3024" y="77"/>
                  <a:pt x="3025" y="77"/>
                  <a:pt x="3025" y="77"/>
                </a:cubicBezTo>
                <a:cubicBezTo>
                  <a:pt x="3025" y="77"/>
                  <a:pt x="3025" y="77"/>
                  <a:pt x="3025" y="77"/>
                </a:cubicBezTo>
                <a:cubicBezTo>
                  <a:pt x="3068" y="76"/>
                  <a:pt x="3111" y="75"/>
                  <a:pt x="3152" y="73"/>
                </a:cubicBezTo>
                <a:cubicBezTo>
                  <a:pt x="3152" y="73"/>
                  <a:pt x="3152" y="73"/>
                  <a:pt x="3152" y="73"/>
                </a:cubicBezTo>
                <a:cubicBezTo>
                  <a:pt x="3152" y="73"/>
                  <a:pt x="3152" y="73"/>
                  <a:pt x="3152" y="73"/>
                </a:cubicBezTo>
                <a:cubicBezTo>
                  <a:pt x="3152" y="73"/>
                  <a:pt x="3152" y="73"/>
                  <a:pt x="3152" y="73"/>
                </a:cubicBezTo>
                <a:cubicBezTo>
                  <a:pt x="3153" y="73"/>
                  <a:pt x="3153" y="73"/>
                  <a:pt x="3153" y="73"/>
                </a:cubicBezTo>
                <a:cubicBezTo>
                  <a:pt x="3153" y="73"/>
                  <a:pt x="3153" y="73"/>
                  <a:pt x="3153" y="73"/>
                </a:cubicBezTo>
                <a:cubicBezTo>
                  <a:pt x="3153" y="73"/>
                  <a:pt x="3153" y="73"/>
                  <a:pt x="3153" y="73"/>
                </a:cubicBezTo>
                <a:cubicBezTo>
                  <a:pt x="3154" y="73"/>
                  <a:pt x="3154" y="73"/>
                  <a:pt x="3154" y="73"/>
                </a:cubicBezTo>
                <a:cubicBezTo>
                  <a:pt x="3154" y="73"/>
                  <a:pt x="3154" y="73"/>
                  <a:pt x="3154" y="73"/>
                </a:cubicBezTo>
                <a:cubicBezTo>
                  <a:pt x="3154" y="73"/>
                  <a:pt x="3154" y="73"/>
                  <a:pt x="3154" y="73"/>
                </a:cubicBezTo>
                <a:cubicBezTo>
                  <a:pt x="3154" y="73"/>
                  <a:pt x="3155" y="73"/>
                  <a:pt x="3155" y="73"/>
                </a:cubicBezTo>
                <a:cubicBezTo>
                  <a:pt x="3155" y="73"/>
                  <a:pt x="3155" y="73"/>
                  <a:pt x="3155" y="73"/>
                </a:cubicBezTo>
                <a:cubicBezTo>
                  <a:pt x="3155" y="73"/>
                  <a:pt x="3155" y="73"/>
                  <a:pt x="3155" y="73"/>
                </a:cubicBezTo>
                <a:cubicBezTo>
                  <a:pt x="3155" y="73"/>
                  <a:pt x="3155" y="73"/>
                  <a:pt x="3156" y="73"/>
                </a:cubicBezTo>
                <a:cubicBezTo>
                  <a:pt x="3156" y="73"/>
                  <a:pt x="3156" y="73"/>
                  <a:pt x="3156" y="73"/>
                </a:cubicBezTo>
                <a:cubicBezTo>
                  <a:pt x="3156" y="73"/>
                  <a:pt x="3156" y="73"/>
                  <a:pt x="3156" y="73"/>
                </a:cubicBezTo>
                <a:cubicBezTo>
                  <a:pt x="3156" y="73"/>
                  <a:pt x="3156" y="73"/>
                  <a:pt x="3156" y="73"/>
                </a:cubicBezTo>
                <a:cubicBezTo>
                  <a:pt x="3157" y="73"/>
                  <a:pt x="3157" y="73"/>
                  <a:pt x="3157" y="73"/>
                </a:cubicBezTo>
                <a:cubicBezTo>
                  <a:pt x="3157" y="73"/>
                  <a:pt x="3157" y="73"/>
                  <a:pt x="3157" y="73"/>
                </a:cubicBezTo>
                <a:cubicBezTo>
                  <a:pt x="3158" y="73"/>
                  <a:pt x="3159" y="73"/>
                  <a:pt x="3160" y="73"/>
                </a:cubicBezTo>
                <a:cubicBezTo>
                  <a:pt x="3160" y="73"/>
                  <a:pt x="3160" y="73"/>
                  <a:pt x="3160" y="73"/>
                </a:cubicBezTo>
                <a:cubicBezTo>
                  <a:pt x="3161" y="73"/>
                  <a:pt x="3161" y="73"/>
                  <a:pt x="3161" y="73"/>
                </a:cubicBezTo>
                <a:cubicBezTo>
                  <a:pt x="3161" y="73"/>
                  <a:pt x="3161" y="73"/>
                  <a:pt x="3161" y="73"/>
                </a:cubicBezTo>
                <a:cubicBezTo>
                  <a:pt x="3162" y="73"/>
                  <a:pt x="3163" y="73"/>
                  <a:pt x="3163" y="73"/>
                </a:cubicBezTo>
                <a:cubicBezTo>
                  <a:pt x="3163" y="73"/>
                  <a:pt x="3163" y="73"/>
                  <a:pt x="3163" y="73"/>
                </a:cubicBezTo>
                <a:cubicBezTo>
                  <a:pt x="3448" y="60"/>
                  <a:pt x="3678" y="27"/>
                  <a:pt x="3782" y="10"/>
                </a:cubicBezTo>
                <a:cubicBezTo>
                  <a:pt x="3811" y="5"/>
                  <a:pt x="3830" y="1"/>
                  <a:pt x="3837" y="0"/>
                </a:cubicBezTo>
              </a:path>
            </a:pathLst>
          </a:custGeom>
          <a:gradFill>
            <a:gsLst>
              <a:gs pos="0">
                <a:srgbClr val="5A99F8"/>
              </a:gs>
              <a:gs pos="100000">
                <a:srgbClr val="4065F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6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613" y="6381750"/>
            <a:ext cx="13684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日期占位符 2"/>
          <p:cNvSpPr txBox="1"/>
          <p:nvPr userDrawn="1"/>
        </p:nvSpPr>
        <p:spPr>
          <a:xfrm>
            <a:off x="168762" y="6486248"/>
            <a:ext cx="3317875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>
                    <a:lumMod val="65000"/>
                  </a:schemeClr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</a:rPr>
              <a:t>confidential material from </a:t>
            </a:r>
            <a:r>
              <a:rPr lang="en-US" altLang="zh-CN" sz="1000" dirty="0" err="1">
                <a:solidFill>
                  <a:schemeClr val="bg1">
                    <a:lumMod val="85000"/>
                  </a:schemeClr>
                </a:solidFill>
              </a:rPr>
              <a:t>Tencent</a:t>
            </a:r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</a:rPr>
              <a:t> Cloud</a:t>
            </a:r>
            <a:endParaRPr lang="en-US" altLang="zh-CN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Footer Placeholder 4"/>
          <p:cNvSpPr>
            <a:spLocks noGrp="1"/>
          </p:cNvSpPr>
          <p:nvPr userDrawn="1"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 dirty="0"/>
          </a:p>
        </p:txBody>
      </p:sp>
      <p:sp>
        <p:nvSpPr>
          <p:cNvPr id="29" name="Slide Number Placeholder 5"/>
          <p:cNvSpPr>
            <a:spLocks noGrp="1"/>
          </p:cNvSpPr>
          <p:nvPr userDrawn="1"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C7DDAD-EFD8-4792-BAB1-6517A5EDFEF8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407233"/>
            <a:ext cx="3767138" cy="57384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标题 3"/>
          <p:cNvSpPr>
            <a:spLocks noGrp="1"/>
          </p:cNvSpPr>
          <p:nvPr>
            <p:ph type="title"/>
          </p:nvPr>
        </p:nvSpPr>
        <p:spPr>
          <a:xfrm>
            <a:off x="432000" y="432000"/>
            <a:ext cx="9218776" cy="512053"/>
          </a:xfrm>
          <a:prstGeom prst="rect">
            <a:avLst/>
          </a:prstGeom>
        </p:spPr>
        <p:txBody>
          <a:bodyPr anchor="ctr"/>
          <a:lstStyle>
            <a:lvl1pPr>
              <a:defRPr lang="zh-CN" altLang="en-US" sz="2400" b="1" dirty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11353800" y="6210300"/>
            <a:ext cx="647700" cy="450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/>
          <p:cNvSpPr/>
          <p:nvPr userDrawn="1"/>
        </p:nvSpPr>
        <p:spPr>
          <a:xfrm>
            <a:off x="6223000" y="530225"/>
            <a:ext cx="647700" cy="450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Slide Number"/>
          <p:cNvSpPr txBox="1"/>
          <p:nvPr userDrawn="1"/>
        </p:nvSpPr>
        <p:spPr>
          <a:xfrm>
            <a:off x="11626136" y="6541325"/>
            <a:ext cx="85090" cy="205740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fld id="{42C328C1-A84F-4A39-A664-DBA00541A8C6}" type="slidenum">
              <a:rPr lang="en-US" sz="1335" smtClean="0">
                <a:solidFill>
                  <a:srgbClr val="000000"/>
                </a:solidFill>
              </a:rPr>
            </a:fld>
            <a:endParaRPr lang="en-US" sz="1335" dirty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9650775" y="31890"/>
            <a:ext cx="2500193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DRAFT</a:t>
            </a:r>
            <a:endParaRPr lang="en-AU" sz="2000" b="1" dirty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BD9E49-D710-49EA-96C4-0C3607593E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62D6D7-0354-4400-BB5C-AE81580C3E43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1679509" y="2084851"/>
            <a:ext cx="8448939" cy="2688299"/>
          </a:xfrm>
          <a:prstGeom prst="rect">
            <a:avLst/>
          </a:prstGeom>
          <a:solidFill>
            <a:srgbClr val="0411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3023659" y="836712"/>
            <a:ext cx="6336704" cy="960107"/>
          </a:xfrm>
          <a:prstGeom prst="rect">
            <a:avLst/>
          </a:prstGeom>
          <a:solidFill>
            <a:srgbClr val="0511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 descr="logo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3" t="-1" b="-3294"/>
          <a:stretch>
            <a:fillRect/>
          </a:stretch>
        </p:blipFill>
        <p:spPr bwMode="auto">
          <a:xfrm>
            <a:off x="3488625" y="1142210"/>
            <a:ext cx="4830707" cy="592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62D6D7-0354-4400-BB5C-AE81580C3E43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1679509" y="2084851"/>
            <a:ext cx="8448939" cy="2688299"/>
          </a:xfrm>
          <a:prstGeom prst="rect">
            <a:avLst/>
          </a:prstGeom>
          <a:solidFill>
            <a:srgbClr val="0411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3023659" y="836712"/>
            <a:ext cx="6336704" cy="960107"/>
          </a:xfrm>
          <a:prstGeom prst="rect">
            <a:avLst/>
          </a:prstGeom>
          <a:solidFill>
            <a:srgbClr val="0511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142B1E-A221-4F93-A086-0A5541575C5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861127-3890-49FC-A04C-7D6B1920F2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8E4E0F4-A4B5-4EF3-B603-EE86D78089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5D2639-D6DC-4138-B449-BC3480F75DF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7176120" y="2924944"/>
            <a:ext cx="5015880" cy="3933056"/>
          </a:xfrm>
          <a:prstGeom prst="rect">
            <a:avLst/>
          </a:prstGeom>
          <a:solidFill>
            <a:srgbClr val="0511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5D2639-D6DC-4138-B449-BC3480F75DF4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12636"/>
            <a:ext cx="5015880" cy="3933056"/>
          </a:xfrm>
          <a:prstGeom prst="rect">
            <a:avLst/>
          </a:prstGeom>
          <a:solidFill>
            <a:srgbClr val="0511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2.png"/><Relationship Id="rId18" Type="http://schemas.openxmlformats.org/officeDocument/2006/relationships/image" Target="../media/image3.jpe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BBD9E49-D710-49EA-96C4-0C3607593E2B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 descr="logo"/>
          <p:cNvPicPr>
            <a:picLocks noChangeAspect="1" noChangeArrowheads="1"/>
          </p:cNvPicPr>
          <p:nvPr userDrawn="1"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3" t="-1" b="-3294"/>
          <a:stretch>
            <a:fillRect/>
          </a:stretch>
        </p:blipFill>
        <p:spPr bwMode="auto">
          <a:xfrm>
            <a:off x="9264352" y="340784"/>
            <a:ext cx="2478915" cy="303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组合 8"/>
          <p:cNvGrpSpPr/>
          <p:nvPr userDrawn="1"/>
        </p:nvGrpSpPr>
        <p:grpSpPr bwMode="auto">
          <a:xfrm>
            <a:off x="292101" y="620688"/>
            <a:ext cx="478367" cy="328083"/>
            <a:chOff x="279" y="981"/>
            <a:chExt cx="566" cy="388"/>
          </a:xfrm>
        </p:grpSpPr>
        <p:grpSp>
          <p:nvGrpSpPr>
            <p:cNvPr id="10" name="组合 12"/>
            <p:cNvGrpSpPr/>
            <p:nvPr/>
          </p:nvGrpSpPr>
          <p:grpSpPr bwMode="auto">
            <a:xfrm>
              <a:off x="639" y="981"/>
              <a:ext cx="206" cy="388"/>
              <a:chOff x="2853" y="1897"/>
              <a:chExt cx="216" cy="406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2854" y="1897"/>
                <a:ext cx="215" cy="215"/>
              </a:xfrm>
              <a:prstGeom prst="line">
                <a:avLst/>
              </a:prstGeom>
              <a:ln w="22860">
                <a:solidFill>
                  <a:srgbClr val="A5CB26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 flipV="1">
                <a:off x="2854" y="2088"/>
                <a:ext cx="215" cy="215"/>
              </a:xfrm>
              <a:prstGeom prst="line">
                <a:avLst/>
              </a:prstGeom>
              <a:ln w="22860">
                <a:solidFill>
                  <a:srgbClr val="A5CB26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组合 13"/>
            <p:cNvGrpSpPr/>
            <p:nvPr/>
          </p:nvGrpSpPr>
          <p:grpSpPr bwMode="auto">
            <a:xfrm>
              <a:off x="459" y="981"/>
              <a:ext cx="206" cy="388"/>
              <a:chOff x="2853" y="1897"/>
              <a:chExt cx="216" cy="406"/>
            </a:xfrm>
          </p:grpSpPr>
          <p:cxnSp>
            <p:nvCxnSpPr>
              <p:cNvPr id="15" name="直接连接符 14"/>
              <p:cNvCxnSpPr/>
              <p:nvPr/>
            </p:nvCxnSpPr>
            <p:spPr>
              <a:xfrm>
                <a:off x="2853" y="1897"/>
                <a:ext cx="215" cy="215"/>
              </a:xfrm>
              <a:prstGeom prst="line">
                <a:avLst/>
              </a:prstGeom>
              <a:ln w="22860">
                <a:solidFill>
                  <a:srgbClr val="00A8E6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 flipV="1">
                <a:off x="2853" y="2088"/>
                <a:ext cx="215" cy="215"/>
              </a:xfrm>
              <a:prstGeom prst="line">
                <a:avLst/>
              </a:prstGeom>
              <a:ln w="22860">
                <a:solidFill>
                  <a:srgbClr val="00A8E6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6"/>
            <p:cNvGrpSpPr/>
            <p:nvPr/>
          </p:nvGrpSpPr>
          <p:grpSpPr bwMode="auto">
            <a:xfrm>
              <a:off x="279" y="981"/>
              <a:ext cx="206" cy="388"/>
              <a:chOff x="2853" y="1897"/>
              <a:chExt cx="216" cy="406"/>
            </a:xfrm>
          </p:grpSpPr>
          <p:cxnSp>
            <p:nvCxnSpPr>
              <p:cNvPr id="13" name="直接连接符 12"/>
              <p:cNvCxnSpPr/>
              <p:nvPr/>
            </p:nvCxnSpPr>
            <p:spPr>
              <a:xfrm>
                <a:off x="2853" y="1897"/>
                <a:ext cx="215" cy="215"/>
              </a:xfrm>
              <a:prstGeom prst="line">
                <a:avLst/>
              </a:prstGeom>
              <a:ln w="22860">
                <a:solidFill>
                  <a:srgbClr val="01456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 flipV="1">
                <a:off x="2853" y="2088"/>
                <a:ext cx="215" cy="215"/>
              </a:xfrm>
              <a:prstGeom prst="line">
                <a:avLst/>
              </a:prstGeom>
              <a:ln w="22860">
                <a:solidFill>
                  <a:srgbClr val="01456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0.svg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microsoft.com/office/2007/relationships/hdphoto" Target="../media/image46.wdp"/><Relationship Id="rId4" Type="http://schemas.openxmlformats.org/officeDocument/2006/relationships/image" Target="../media/image45.png"/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newsroom.intel.com/editorials/intel-arm-share-iot-vision-securely-connect-any-device-any-cloud/" TargetMode="External"/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0" Type="http://schemas.openxmlformats.org/officeDocument/2006/relationships/notesSlide" Target="../notesSlides/notesSlide2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.sv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3.svg"/><Relationship Id="rId11" Type="http://schemas.openxmlformats.org/officeDocument/2006/relationships/image" Target="../media/image23.png"/><Relationship Id="rId10" Type="http://schemas.openxmlformats.org/officeDocument/2006/relationships/image" Target="../media/image22.png"/><Relationship Id="rId1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image" Target="../media/image2.svg"/><Relationship Id="rId7" Type="http://schemas.openxmlformats.org/officeDocument/2006/relationships/image" Target="../media/image20.png"/><Relationship Id="rId6" Type="http://schemas.openxmlformats.org/officeDocument/2006/relationships/image" Target="../media/image6.svg"/><Relationship Id="rId5" Type="http://schemas.openxmlformats.org/officeDocument/2006/relationships/image" Target="../media/image26.png"/><Relationship Id="rId4" Type="http://schemas.openxmlformats.org/officeDocument/2006/relationships/image" Target="../media/image5.svg"/><Relationship Id="rId3" Type="http://schemas.openxmlformats.org/officeDocument/2006/relationships/image" Target="../media/image25.png"/><Relationship Id="rId2" Type="http://schemas.openxmlformats.org/officeDocument/2006/relationships/image" Target="../media/image4.sv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7.svg"/><Relationship Id="rId1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image" Target="../media/image33.png"/><Relationship Id="rId7" Type="http://schemas.microsoft.com/office/2007/relationships/hdphoto" Target="../media/image32.wdp"/><Relationship Id="rId6" Type="http://schemas.openxmlformats.org/officeDocument/2006/relationships/image" Target="../media/image31.png"/><Relationship Id="rId5" Type="http://schemas.openxmlformats.org/officeDocument/2006/relationships/image" Target="../media/image9.svg"/><Relationship Id="rId4" Type="http://schemas.openxmlformats.org/officeDocument/2006/relationships/image" Target="../media/image30.png"/><Relationship Id="rId3" Type="http://schemas.openxmlformats.org/officeDocument/2006/relationships/image" Target="../media/image8.svg"/><Relationship Id="rId2" Type="http://schemas.openxmlformats.org/officeDocument/2006/relationships/image" Target="../media/image29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38.png"/><Relationship Id="rId12" Type="http://schemas.openxmlformats.org/officeDocument/2006/relationships/image" Target="../media/image37.png"/><Relationship Id="rId11" Type="http://schemas.openxmlformats.org/officeDocument/2006/relationships/image" Target="../media/image36.png"/><Relationship Id="rId10" Type="http://schemas.openxmlformats.org/officeDocument/2006/relationships/image" Target="../media/image35.png"/><Relationship Id="rId1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11424" y="2492896"/>
            <a:ext cx="9829092" cy="3949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4000" dirty="0">
                <a:solidFill>
                  <a:srgbClr val="FFFFFF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LF Edge</a:t>
            </a:r>
            <a:r>
              <a:rPr lang="zh-CN" altLang="en-US" sz="4000" dirty="0">
                <a:solidFill>
                  <a:srgbClr val="FFFFFF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：边缘开源助力</a:t>
            </a:r>
            <a:r>
              <a:rPr lang="en-US" altLang="zh-CN" sz="4000" dirty="0">
                <a:solidFill>
                  <a:srgbClr val="FFFFFF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5G</a:t>
            </a:r>
            <a:r>
              <a:rPr lang="zh-CN" altLang="en-US" sz="4000" dirty="0">
                <a:solidFill>
                  <a:srgbClr val="FFFFFF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与万物互联</a:t>
            </a:r>
            <a:endParaRPr lang="en-US" altLang="zh-CN" sz="4400" dirty="0">
              <a:solidFill>
                <a:srgbClr val="FFFFFF"/>
              </a:solidFill>
              <a:latin typeface="TTTGB Medium" panose="020C06030202040F0204" pitchFamily="34" charset="-122"/>
              <a:ea typeface="TTTGB Medium" panose="020C06030202040F0204" pitchFamily="34" charset="-122"/>
            </a:endParaRPr>
          </a:p>
          <a:p>
            <a:pPr lvl="0" algn="ctr"/>
            <a:endParaRPr lang="en-US" altLang="zh-CN" sz="2000" dirty="0">
              <a:solidFill>
                <a:srgbClr val="FFFFFF"/>
              </a:solidFill>
              <a:ea typeface="TTTGB Medium" panose="020C06030202040F0204" pitchFamily="34" charset="-122"/>
              <a:sym typeface="+mn-lt"/>
            </a:endParaRPr>
          </a:p>
          <a:p>
            <a:pPr algn="ctr"/>
            <a:endParaRPr lang="en-US" altLang="zh-CN" sz="2800" dirty="0">
              <a:solidFill>
                <a:srgbClr val="FFFFFF"/>
              </a:solidFill>
              <a:latin typeface="微软雅黑" panose="020B0703020204020201" pitchFamily="34" charset="-122"/>
              <a:ea typeface="微软雅黑" panose="020B0703020204020201" pitchFamily="34" charset="-122"/>
              <a:sym typeface="+mn-lt"/>
            </a:endParaRPr>
          </a:p>
          <a:p>
            <a:pPr algn="ctr"/>
            <a:endParaRPr lang="en-US" altLang="zh-CN" sz="2800" dirty="0">
              <a:solidFill>
                <a:srgbClr val="FFFFFF"/>
              </a:solidFill>
              <a:latin typeface="微软雅黑" panose="020B0703020204020201" pitchFamily="34" charset="-122"/>
              <a:ea typeface="微软雅黑" panose="020B0703020204020201" pitchFamily="34" charset="-122"/>
              <a:sym typeface="+mn-lt"/>
            </a:endParaRPr>
          </a:p>
          <a:p>
            <a:pPr algn="ctr"/>
            <a:r>
              <a:rPr lang="zh-CN" altLang="en-US" sz="2800" dirty="0">
                <a:solidFill>
                  <a:srgbClr val="FFFFFF"/>
                </a:solidFill>
                <a:latin typeface="微软雅黑" panose="020B0703020204020201" pitchFamily="34" charset="-122"/>
                <a:ea typeface="微软雅黑" panose="020B0703020204020201" pitchFamily="34" charset="-122"/>
                <a:sym typeface="+mn-lt"/>
              </a:rPr>
              <a:t>王亚晨</a:t>
            </a:r>
            <a:endParaRPr lang="en-US" altLang="zh-CN" sz="2000" dirty="0">
              <a:solidFill>
                <a:srgbClr val="FFFFFF"/>
              </a:solidFill>
              <a:ea typeface="TTTGB Medium" panose="020C06030202040F0204" pitchFamily="34" charset="-122"/>
              <a:sym typeface="+mn-lt"/>
            </a:endParaRPr>
          </a:p>
          <a:p>
            <a:pPr lvl="0" algn="ctr"/>
            <a:endParaRPr lang="en-US" altLang="zh-CN" sz="2000" dirty="0">
              <a:solidFill>
                <a:srgbClr val="FFFFFF"/>
              </a:solidFill>
              <a:ea typeface="TTTGB Medium" panose="020C06030202040F0204" pitchFamily="34" charset="-122"/>
              <a:sym typeface="+mn-lt"/>
            </a:endParaRPr>
          </a:p>
          <a:p>
            <a:pPr lvl="0" algn="ctr"/>
            <a:r>
              <a:rPr lang="zh-CN" altLang="en-US" sz="2000" dirty="0">
                <a:solidFill>
                  <a:srgbClr val="FFFFFF"/>
                </a:solidFill>
                <a:ea typeface="TTTGB Medium" panose="020C06030202040F0204" pitchFamily="34" charset="-122"/>
                <a:sym typeface="+mn-lt"/>
              </a:rPr>
              <a:t>腾讯云网络总经理</a:t>
            </a:r>
            <a:endParaRPr lang="en-US" altLang="zh-CN" sz="2000" dirty="0">
              <a:solidFill>
                <a:srgbClr val="FFFFFF"/>
              </a:solidFill>
              <a:ea typeface="TTTGB Medium" panose="020C06030202040F0204" pitchFamily="34" charset="-122"/>
              <a:sym typeface="+mn-lt"/>
            </a:endParaRPr>
          </a:p>
          <a:p>
            <a:pPr lvl="0" algn="ctr"/>
            <a:r>
              <a:rPr lang="en-US" altLang="zh-CN" sz="2000" dirty="0">
                <a:solidFill>
                  <a:srgbClr val="FFFFFF"/>
                </a:solidFill>
                <a:ea typeface="TTTGB Medium" panose="020C06030202040F0204" pitchFamily="34" charset="-122"/>
                <a:sym typeface="+mn-lt"/>
              </a:rPr>
              <a:t>Linux</a:t>
            </a:r>
            <a:r>
              <a:rPr lang="zh-CN" altLang="en-US" sz="2000" dirty="0">
                <a:solidFill>
                  <a:srgbClr val="FFFFFF"/>
                </a:solidFill>
                <a:ea typeface="TTTGB Medium" panose="020C06030202040F0204" pitchFamily="34" charset="-122"/>
                <a:sym typeface="+mn-lt"/>
              </a:rPr>
              <a:t>基金会边缘计算董事会董事</a:t>
            </a:r>
            <a:endParaRPr lang="en-US" altLang="zh-CN" sz="2000" dirty="0">
              <a:solidFill>
                <a:srgbClr val="FFFFFF"/>
              </a:solidFill>
              <a:ea typeface="TTTGB Medium" panose="020C06030202040F0204" pitchFamily="34" charset="-122"/>
              <a:sym typeface="+mn-lt"/>
            </a:endParaRPr>
          </a:p>
          <a:p>
            <a:pPr algn="ctr"/>
            <a:r>
              <a:rPr lang="en-US" altLang="zh-CN" sz="2000" dirty="0" err="1">
                <a:solidFill>
                  <a:srgbClr val="FFFFFF"/>
                </a:solidFill>
                <a:ea typeface="TTTGB Medium" panose="020C06030202040F0204" pitchFamily="34" charset="-122"/>
                <a:sym typeface="+mn-lt"/>
              </a:rPr>
              <a:t>LoRa</a:t>
            </a:r>
            <a:r>
              <a:rPr lang="zh-CN" altLang="en-US" sz="2000" dirty="0">
                <a:solidFill>
                  <a:srgbClr val="FFFFFF"/>
                </a:solidFill>
                <a:ea typeface="TTTGB Medium" panose="020C06030202040F0204" pitchFamily="34" charset="-122"/>
                <a:sym typeface="+mn-lt"/>
              </a:rPr>
              <a:t>联盟董事会董事</a:t>
            </a:r>
            <a:endParaRPr lang="en-US" altLang="zh-CN" sz="2000" dirty="0">
              <a:solidFill>
                <a:srgbClr val="FFFFFF"/>
              </a:solidFill>
              <a:ea typeface="TTTGB Medium" panose="020C06030202040F0204" pitchFamily="34" charset="-122"/>
              <a:sym typeface="+mn-lt"/>
            </a:endParaRPr>
          </a:p>
          <a:p>
            <a:pPr lvl="0" algn="ctr"/>
            <a:endParaRPr lang="en-US" altLang="zh-CN" sz="2665" dirty="0">
              <a:solidFill>
                <a:srgbClr val="FFFFFF"/>
              </a:solidFill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标题 1"/>
          <p:cNvSpPr txBox="1">
            <a:spLocks noChangeArrowheads="1"/>
          </p:cNvSpPr>
          <p:nvPr/>
        </p:nvSpPr>
        <p:spPr bwMode="auto">
          <a:xfrm>
            <a:off x="1007781" y="540036"/>
            <a:ext cx="117697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anchor="b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zh-CN" b="1" kern="120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Helvetica" panose="020B0604020202020204" pitchFamily="34" charset="0"/>
                <a:sym typeface="楷体" panose="02010609060101010101" pitchFamily="49" charset="-122"/>
              </a:rPr>
              <a:t>TSEC</a:t>
            </a:r>
            <a:r>
              <a:rPr kumimoji="0" lang="zh-CN" altLang="en-US" b="1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Helvetica" panose="020B0604020202020204" pitchFamily="34" charset="0"/>
                <a:sym typeface="楷体" panose="02010609060101010101" pitchFamily="49" charset="-122"/>
              </a:rPr>
              <a:t>解决移动网络边缘分流与</a:t>
            </a:r>
            <a:r>
              <a:rPr kumimoji="0" lang="en-US" altLang="zh-CN" b="1" dirty="0" err="1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Helvetica" panose="020B0604020202020204" pitchFamily="34" charset="0"/>
                <a:sym typeface="楷体" panose="02010609060101010101" pitchFamily="49" charset="-122"/>
              </a:rPr>
              <a:t>QoS</a:t>
            </a:r>
            <a:r>
              <a:rPr kumimoji="0" lang="zh-CN" altLang="en-US" b="1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Helvetica" panose="020B0604020202020204" pitchFamily="34" charset="0"/>
                <a:sym typeface="楷体" panose="02010609060101010101" pitchFamily="49" charset="-122"/>
              </a:rPr>
              <a:t>加速等问题</a:t>
            </a:r>
            <a:endParaRPr kumimoji="0" lang="zh-CN" altLang="en-US" b="1" kern="1200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  <a:cs typeface="Helvetica" panose="020B0604020202020204" pitchFamily="34" charset="0"/>
              <a:sym typeface="楷体" panose="02010609060101010101" pitchFamily="49" charset="-122"/>
            </a:endParaRPr>
          </a:p>
        </p:txBody>
      </p:sp>
      <p:sp>
        <p:nvSpPr>
          <p:cNvPr id="207" name="文本框 80"/>
          <p:cNvSpPr txBox="1">
            <a:spLocks noChangeArrowheads="1"/>
          </p:cNvSpPr>
          <p:nvPr/>
        </p:nvSpPr>
        <p:spPr bwMode="auto">
          <a:xfrm>
            <a:off x="8272575" y="3992889"/>
            <a:ext cx="1888303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……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9729003" y="2495941"/>
            <a:ext cx="257727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ts val="2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en-US" sz="1400" b="1" kern="100" spc="4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Times New Roman" panose="02020603050405020304" pitchFamily="18" charset="0"/>
              </a:rPr>
              <a:t>灵活分流控制</a:t>
            </a:r>
            <a:endParaRPr lang="en-US" altLang="zh-CN" sz="1400" b="1" kern="100" spc="40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2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en-US" sz="1400" b="1" kern="100" spc="4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Times New Roman" panose="02020603050405020304" pitchFamily="18" charset="0"/>
              </a:rPr>
              <a:t>高性能和智能转发</a:t>
            </a:r>
            <a:endParaRPr lang="en-US" altLang="zh-CN" sz="1400" b="1" kern="100" spc="40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2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en-US" sz="1400" b="1" kern="100" spc="4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Times New Roman" panose="02020603050405020304" pitchFamily="18" charset="0"/>
              </a:rPr>
              <a:t>切片</a:t>
            </a:r>
            <a:r>
              <a:rPr lang="en-US" altLang="zh-CN" sz="1400" b="1" kern="100" spc="4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Times New Roman" panose="02020603050405020304" pitchFamily="18" charset="0"/>
              </a:rPr>
              <a:t>/</a:t>
            </a:r>
            <a:r>
              <a:rPr lang="en-US" altLang="zh-CN" sz="1400" b="1" kern="100" spc="40" dirty="0" err="1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Times New Roman" panose="02020603050405020304" pitchFamily="18" charset="0"/>
              </a:rPr>
              <a:t>QoS</a:t>
            </a:r>
            <a:r>
              <a:rPr lang="zh-CN" altLang="en-US" sz="1400" b="1" kern="100" spc="4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Times New Roman" panose="02020603050405020304" pitchFamily="18" charset="0"/>
              </a:rPr>
              <a:t>质量保障</a:t>
            </a:r>
            <a:endParaRPr lang="en-US" altLang="zh-CN" sz="1400" b="1" kern="100" spc="40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2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en-US" sz="1400" b="1" kern="100" spc="4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Times New Roman" panose="02020603050405020304" pitchFamily="18" charset="0"/>
              </a:rPr>
              <a:t>安全防护</a:t>
            </a:r>
            <a:endParaRPr lang="en-US" altLang="zh-CN" sz="1400" b="1" kern="100" spc="40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2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en-US" sz="1400" b="1" kern="100" spc="4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Times New Roman" panose="02020603050405020304" pitchFamily="18" charset="0"/>
              </a:rPr>
              <a:t>负载均衡</a:t>
            </a:r>
            <a:endParaRPr lang="en-US" altLang="zh-CN" sz="1400" b="1" kern="100" spc="40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2000"/>
              </a:lnSpc>
              <a:spcAft>
                <a:spcPts val="0"/>
              </a:spcAft>
              <a:buFont typeface="+mj-lt"/>
              <a:buAutoNum type="arabicPeriod"/>
            </a:pPr>
            <a:endParaRPr lang="en-US" altLang="zh-CN" sz="1400" b="1" kern="100" spc="40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63352" y="1484784"/>
            <a:ext cx="9579612" cy="4971443"/>
            <a:chOff x="186595" y="1196752"/>
            <a:chExt cx="9579612" cy="4971443"/>
          </a:xfrm>
        </p:grpSpPr>
        <p:pic>
          <p:nvPicPr>
            <p:cNvPr id="173" name="图片 5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379042" y="1196752"/>
              <a:ext cx="1011950" cy="1095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图片 6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30851" y="3297763"/>
              <a:ext cx="1048578" cy="11355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5" name="矩形 11"/>
            <p:cNvSpPr/>
            <p:nvPr/>
          </p:nvSpPr>
          <p:spPr>
            <a:xfrm>
              <a:off x="377567" y="1544699"/>
              <a:ext cx="1106915" cy="3394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ts val="266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00" cap="none" spc="53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703020204020201" pitchFamily="34" charset="-122"/>
                  <a:ea typeface="微软雅黑" panose="020B0703020204020201" pitchFamily="34" charset="-122"/>
                  <a:cs typeface="Times New Roman" panose="02020603050405020304" pitchFamily="18" charset="0"/>
                </a:rPr>
                <a:t>中心云</a:t>
              </a:r>
              <a:endParaRPr kumimoji="0" lang="en-US" altLang="zh-CN" sz="1400" b="1" i="0" u="none" strike="noStrike" kern="100" cap="none" spc="53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6" name="矩形 13"/>
            <p:cNvSpPr/>
            <p:nvPr/>
          </p:nvSpPr>
          <p:spPr>
            <a:xfrm>
              <a:off x="374273" y="4768075"/>
              <a:ext cx="1422168" cy="4500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00" cap="none" spc="53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703020204020201" pitchFamily="34" charset="-122"/>
                  <a:ea typeface="微软雅黑" panose="020B0703020204020201" pitchFamily="34" charset="-122"/>
                  <a:cs typeface="Times New Roman" panose="02020603050405020304" pitchFamily="18" charset="0"/>
                </a:rPr>
                <a:t>   </a:t>
              </a:r>
              <a:endParaRPr kumimoji="0" lang="en-US" altLang="zh-CN" sz="1400" b="1" i="0" u="none" strike="noStrike" kern="100" cap="none" spc="53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cs typeface="Times New Roman" panose="02020603050405020304" pitchFamily="18" charset="0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00" cap="none" spc="53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703020204020201" pitchFamily="34" charset="-122"/>
                  <a:ea typeface="微软雅黑" panose="020B0703020204020201" pitchFamily="34" charset="-122"/>
                  <a:cs typeface="Times New Roman" panose="02020603050405020304" pitchFamily="18" charset="0"/>
                </a:rPr>
                <a:t>4G/5G</a:t>
              </a:r>
              <a:endParaRPr kumimoji="0" lang="en-US" altLang="zh-CN" sz="1400" b="1" i="0" u="none" strike="noStrike" kern="100" cap="none" spc="53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7" name="矩形 14"/>
            <p:cNvSpPr/>
            <p:nvPr/>
          </p:nvSpPr>
          <p:spPr>
            <a:xfrm rot="16200000">
              <a:off x="1138804" y="2645355"/>
              <a:ext cx="1177399" cy="346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cs typeface="Helvetica" panose="020B0604020202020204" pitchFamily="34" charset="0"/>
                <a:sym typeface="+mn-ea"/>
              </a:endParaRPr>
            </a:p>
          </p:txBody>
        </p:sp>
        <p:pic>
          <p:nvPicPr>
            <p:cNvPr id="178" name="图形 16" descr="网络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4509" y="2804224"/>
              <a:ext cx="385986" cy="426589"/>
            </a:xfrm>
            <a:prstGeom prst="rect">
              <a:avLst/>
            </a:prstGeom>
          </p:spPr>
        </p:pic>
        <p:pic>
          <p:nvPicPr>
            <p:cNvPr id="179" name="图形 16" descr="网络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4849" y="2204475"/>
              <a:ext cx="385986" cy="426589"/>
            </a:xfrm>
            <a:prstGeom prst="rect">
              <a:avLst/>
            </a:prstGeom>
          </p:spPr>
        </p:pic>
        <p:sp>
          <p:nvSpPr>
            <p:cNvPr id="180" name="矩形 17"/>
            <p:cNvSpPr/>
            <p:nvPr/>
          </p:nvSpPr>
          <p:spPr>
            <a:xfrm>
              <a:off x="186595" y="3430345"/>
              <a:ext cx="1106915" cy="2647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00" cap="none" spc="53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703020204020201" pitchFamily="34" charset="-122"/>
                  <a:ea typeface="微软雅黑" panose="020B0703020204020201" pitchFamily="34" charset="-122"/>
                  <a:cs typeface="Times New Roman" panose="02020603050405020304" pitchFamily="18" charset="0"/>
                </a:rPr>
                <a:t>运营商网络</a:t>
              </a:r>
              <a:endParaRPr kumimoji="0" lang="en-US" altLang="zh-CN" sz="1400" b="1" i="0" u="none" strike="noStrike" kern="100" cap="none" spc="53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81" name="Graphic 13" descr="Internet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9651" y="5371926"/>
              <a:ext cx="464431" cy="481999"/>
            </a:xfrm>
            <a:prstGeom prst="rect">
              <a:avLst/>
            </a:prstGeom>
          </p:spPr>
        </p:pic>
        <p:pic>
          <p:nvPicPr>
            <p:cNvPr id="182" name="图形 19" descr="智能手机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4779" y="5438701"/>
              <a:ext cx="450563" cy="320988"/>
            </a:xfrm>
            <a:prstGeom prst="rect">
              <a:avLst/>
            </a:prstGeom>
          </p:spPr>
        </p:pic>
        <p:sp>
          <p:nvSpPr>
            <p:cNvPr id="184" name="矩形: 圆角 46"/>
            <p:cNvSpPr/>
            <p:nvPr/>
          </p:nvSpPr>
          <p:spPr bwMode="auto">
            <a:xfrm>
              <a:off x="1890599" y="2188109"/>
              <a:ext cx="422058" cy="124348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2172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703020204020201" pitchFamily="34" charset="-122"/>
                  <a:ea typeface="微软雅黑" panose="020B0703020204020201" pitchFamily="34" charset="-122"/>
                  <a:cs typeface="+mn-cs"/>
                </a:rPr>
                <a:t>移动网络控制面</a:t>
              </a: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cs typeface="+mn-cs"/>
              </a:endParaRPr>
            </a:p>
          </p:txBody>
        </p:sp>
        <p:sp>
          <p:nvSpPr>
            <p:cNvPr id="185" name="矩形: 圆角 46"/>
            <p:cNvSpPr/>
            <p:nvPr/>
          </p:nvSpPr>
          <p:spPr bwMode="auto">
            <a:xfrm>
              <a:off x="3296977" y="1986096"/>
              <a:ext cx="1430871" cy="447119"/>
            </a:xfrm>
            <a:prstGeom prst="roundRect">
              <a:avLst/>
            </a:prstGeom>
            <a:solidFill>
              <a:srgbClr val="0070C0"/>
            </a:solidFill>
            <a:ln>
              <a:solidFill>
                <a:schemeClr val="accent1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12172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Helvetica" panose="020B0604020202020204" pitchFamily="34" charset="0"/>
                </a:rPr>
                <a:t>边缘</a:t>
              </a:r>
              <a:r>
                <a:rPr lang="zh-CN" altLang="en-US" sz="1400" b="1" kern="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Helvetica" panose="020B0604020202020204" pitchFamily="34" charset="0"/>
                </a:rPr>
                <a:t>组件</a:t>
              </a: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 panose="020B0604020202020204" pitchFamily="34" charset="0"/>
              </a:endParaRPr>
            </a:p>
          </p:txBody>
        </p:sp>
        <p:sp>
          <p:nvSpPr>
            <p:cNvPr id="186" name="Rectangle 75"/>
            <p:cNvSpPr/>
            <p:nvPr/>
          </p:nvSpPr>
          <p:spPr>
            <a:xfrm>
              <a:off x="4490690" y="5034214"/>
              <a:ext cx="1227967" cy="211077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121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MEC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 </a:t>
              </a: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Server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187" name="圆角矩形 7"/>
            <p:cNvSpPr/>
            <p:nvPr/>
          </p:nvSpPr>
          <p:spPr>
            <a:xfrm>
              <a:off x="3282123" y="3446423"/>
              <a:ext cx="1490534" cy="407078"/>
            </a:xfrm>
            <a:prstGeom prst="roundRect">
              <a:avLst/>
            </a:prstGeom>
            <a:solidFill>
              <a:srgbClr val="0070C0"/>
            </a:solidFill>
            <a:ln>
              <a:solidFill>
                <a:schemeClr val="accent1"/>
              </a:solidFill>
            </a:ln>
            <a:effectLst/>
          </p:spPr>
          <p:txBody>
            <a:bodyPr rtlCol="0" anchor="ctr"/>
            <a:lstStyle>
              <a:lvl1pPr defTabSz="91313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1pPr>
              <a:lvl2pPr marL="742950" indent="-285750" defTabSz="91313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2pPr>
              <a:lvl3pPr marL="1143000" indent="-228600" defTabSz="91313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3pPr>
              <a:lvl4pPr marL="1600200" indent="-228600" defTabSz="91313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4pPr>
              <a:lvl5pPr marL="2057400" indent="-228600" defTabSz="91313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5pPr>
              <a:lvl6pPr marL="2514600" indent="-228600" defTabSz="91313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6pPr>
              <a:lvl7pPr marL="2971800" indent="-228600" defTabSz="91313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7pPr>
              <a:lvl8pPr marL="3429000" indent="-228600" defTabSz="91313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8pPr>
              <a:lvl9pPr marL="3886200" indent="-228600" defTabSz="91313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9pPr>
            </a:lstStyle>
            <a:p>
              <a:pPr marL="0" marR="0" lvl="0" indent="0" algn="ctr" defTabSz="12172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Helvetica" panose="020B0604020202020204" pitchFamily="34" charset="0"/>
                </a:rPr>
                <a:t>边缘网关</a:t>
              </a: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 panose="020B0604020202020204" pitchFamily="34" charset="0"/>
              </a:endParaRPr>
            </a:p>
          </p:txBody>
        </p:sp>
        <p:sp>
          <p:nvSpPr>
            <p:cNvPr id="188" name="Rectangle 121"/>
            <p:cNvSpPr/>
            <p:nvPr/>
          </p:nvSpPr>
          <p:spPr>
            <a:xfrm>
              <a:off x="5875257" y="4670539"/>
              <a:ext cx="1648999" cy="2222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121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K8S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 </a:t>
              </a: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+Container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189" name="Rectangle 102"/>
            <p:cNvSpPr/>
            <p:nvPr/>
          </p:nvSpPr>
          <p:spPr>
            <a:xfrm>
              <a:off x="7700083" y="4670539"/>
              <a:ext cx="1348245" cy="2149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 defTabSz="91313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1pPr>
              <a:lvl2pPr marL="742950" indent="-285750" defTabSz="91313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2pPr>
              <a:lvl3pPr marL="1143000" indent="-228600" defTabSz="91313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3pPr>
              <a:lvl4pPr marL="1600200" indent="-228600" defTabSz="91313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4pPr>
              <a:lvl5pPr marL="2057400" indent="-228600" defTabSz="91313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5pPr>
              <a:lvl6pPr marL="2514600" indent="-228600" defTabSz="91313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6pPr>
              <a:lvl7pPr marL="2971800" indent="-228600" defTabSz="91313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7pPr>
              <a:lvl8pPr marL="3429000" indent="-228600" defTabSz="91313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8pPr>
              <a:lvl9pPr marL="3886200" indent="-228600" defTabSz="91313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9pPr>
            </a:lstStyle>
            <a:p>
              <a:pPr marL="0" marR="0" lvl="0" indent="0" algn="ctr" defTabSz="12172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Openstack+KVM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190" name="文本框 73"/>
            <p:cNvSpPr txBox="1">
              <a:spLocks noChangeArrowheads="1"/>
            </p:cNvSpPr>
            <p:nvPr/>
          </p:nvSpPr>
          <p:spPr bwMode="auto">
            <a:xfrm>
              <a:off x="3142631" y="4728715"/>
              <a:ext cx="1328707" cy="5025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35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MEC </a:t>
              </a:r>
              <a:endParaRPr kumimoji="0" lang="en-US" altLang="zh-CN" sz="1335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335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基础设施</a:t>
              </a:r>
              <a:endParaRPr kumimoji="0" lang="zh-CN" altLang="en-US" sz="1335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191" name="文本框 80"/>
            <p:cNvSpPr txBox="1">
              <a:spLocks noChangeArrowheads="1"/>
            </p:cNvSpPr>
            <p:nvPr/>
          </p:nvSpPr>
          <p:spPr bwMode="auto">
            <a:xfrm>
              <a:off x="8060937" y="2462535"/>
              <a:ext cx="1705270" cy="2647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服务框架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193" name="文本框 83"/>
            <p:cNvSpPr txBox="1">
              <a:spLocks noChangeArrowheads="1"/>
            </p:cNvSpPr>
            <p:nvPr/>
          </p:nvSpPr>
          <p:spPr bwMode="auto">
            <a:xfrm>
              <a:off x="5187280" y="2481480"/>
              <a:ext cx="1069226" cy="2647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边缘应用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196" name="文本框 80"/>
            <p:cNvSpPr txBox="1">
              <a:spLocks noChangeArrowheads="1"/>
            </p:cNvSpPr>
            <p:nvPr/>
          </p:nvSpPr>
          <p:spPr bwMode="auto">
            <a:xfrm>
              <a:off x="6434668" y="2476452"/>
              <a:ext cx="1312927" cy="2647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边缘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PaaS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能力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197" name="圆角矩形 7"/>
            <p:cNvSpPr/>
            <p:nvPr/>
          </p:nvSpPr>
          <p:spPr>
            <a:xfrm>
              <a:off x="6435029" y="2800980"/>
              <a:ext cx="1268983" cy="26803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 defTabSz="91313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1pPr>
              <a:lvl2pPr marL="742950" indent="-285750" defTabSz="91313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2pPr>
              <a:lvl3pPr marL="1143000" indent="-228600" defTabSz="91313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3pPr>
              <a:lvl4pPr marL="1600200" indent="-228600" defTabSz="91313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4pPr>
              <a:lvl5pPr marL="2057400" indent="-228600" defTabSz="91313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5pPr>
              <a:lvl6pPr marL="2514600" indent="-228600" defTabSz="91313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6pPr>
              <a:lvl7pPr marL="2971800" indent="-228600" defTabSz="91313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7pPr>
              <a:lvl8pPr marL="3429000" indent="-228600" defTabSz="91313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8pPr>
              <a:lvl9pPr marL="3886200" indent="-228600" defTabSz="91313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9pPr>
            </a:lstStyle>
            <a:p>
              <a:pPr marL="0" marR="0" lvl="0" indent="0" algn="ctr" defTabSz="12172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位置能力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198" name="Rectangle 75"/>
            <p:cNvSpPr/>
            <p:nvPr/>
          </p:nvSpPr>
          <p:spPr>
            <a:xfrm>
              <a:off x="5871353" y="5031891"/>
              <a:ext cx="1649886" cy="222049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121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Route/Switch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199" name="Rectangle 75"/>
            <p:cNvSpPr/>
            <p:nvPr/>
          </p:nvSpPr>
          <p:spPr>
            <a:xfrm>
              <a:off x="7687383" y="5031891"/>
              <a:ext cx="1360945" cy="213021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121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GPU/FPGA …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200" name="圆角矩形 73"/>
            <p:cNvSpPr/>
            <p:nvPr/>
          </p:nvSpPr>
          <p:spPr bwMode="auto">
            <a:xfrm>
              <a:off x="3071665" y="4531442"/>
              <a:ext cx="6291483" cy="780076"/>
            </a:xfrm>
            <a:prstGeom prst="roundRect">
              <a:avLst>
                <a:gd name="adj" fmla="val 10066"/>
              </a:avLst>
            </a:prstGeom>
            <a:noFill/>
            <a:ln w="19050" cap="flat" cmpd="sng" algn="ctr">
              <a:solidFill>
                <a:sysClr val="window" lastClr="FFFFFF">
                  <a:lumMod val="65000"/>
                </a:sysClr>
              </a:solidFill>
              <a:prstDash val="sysDash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cs typeface="+mn-cs"/>
              </a:endParaRPr>
            </a:p>
          </p:txBody>
        </p:sp>
        <p:sp>
          <p:nvSpPr>
            <p:cNvPr id="201" name="箭头: 右 51"/>
            <p:cNvSpPr/>
            <p:nvPr/>
          </p:nvSpPr>
          <p:spPr>
            <a:xfrm rot="16200000">
              <a:off x="6627976" y="3377888"/>
              <a:ext cx="232811" cy="2019532"/>
            </a:xfrm>
            <a:prstGeom prst="rightArrow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6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方正兰亭细黑_GBK"/>
                <a:cs typeface="+mn-cs"/>
              </a:endParaRPr>
            </a:p>
          </p:txBody>
        </p:sp>
        <p:sp>
          <p:nvSpPr>
            <p:cNvPr id="202" name="圆角矩形 73"/>
            <p:cNvSpPr/>
            <p:nvPr/>
          </p:nvSpPr>
          <p:spPr bwMode="auto">
            <a:xfrm>
              <a:off x="3071664" y="1447058"/>
              <a:ext cx="6291484" cy="2776518"/>
            </a:xfrm>
            <a:prstGeom prst="roundRect">
              <a:avLst>
                <a:gd name="adj" fmla="val 10066"/>
              </a:avLst>
            </a:prstGeom>
            <a:noFill/>
            <a:ln w="19050" cap="flat" cmpd="sng" algn="ctr">
              <a:solidFill>
                <a:sysClr val="window" lastClr="FFFFFF">
                  <a:lumMod val="65000"/>
                </a:sysClr>
              </a:solidFill>
              <a:prstDash val="sysDash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5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cs typeface="+mn-cs"/>
              </a:endParaRPr>
            </a:p>
          </p:txBody>
        </p:sp>
        <p:sp>
          <p:nvSpPr>
            <p:cNvPr id="206" name="圆角矩形 7"/>
            <p:cNvSpPr/>
            <p:nvPr/>
          </p:nvSpPr>
          <p:spPr>
            <a:xfrm>
              <a:off x="5005195" y="2010002"/>
              <a:ext cx="4162144" cy="39614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 defTabSz="91313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1pPr>
              <a:lvl2pPr marL="742950" indent="-285750" defTabSz="91313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2pPr>
              <a:lvl3pPr marL="1143000" indent="-228600" defTabSz="91313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3pPr>
              <a:lvl4pPr marL="1600200" indent="-228600" defTabSz="91313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4pPr>
              <a:lvl5pPr marL="2057400" indent="-228600" defTabSz="91313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5pPr>
              <a:lvl6pPr marL="2514600" indent="-228600" defTabSz="91313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6pPr>
              <a:lvl7pPr marL="2971800" indent="-228600" defTabSz="91313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7pPr>
              <a:lvl8pPr marL="3429000" indent="-228600" defTabSz="91313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8pPr>
              <a:lvl9pPr marL="3886200" indent="-228600" defTabSz="91313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9pPr>
            </a:lstStyle>
            <a:p>
              <a:pPr marL="0" marR="0" lvl="0" indent="0" algn="ctr" defTabSz="12172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边缘</a:t>
              </a: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PaaS</a:t>
              </a:r>
              <a:r>
                <a:rPr lang="en-US" altLang="zh-CN" sz="1600" b="1" kern="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/</a:t>
              </a: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应用管理与编排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cxnSp>
          <p:nvCxnSpPr>
            <p:cNvPr id="209" name="直接箭头连接符 82"/>
            <p:cNvCxnSpPr/>
            <p:nvPr/>
          </p:nvCxnSpPr>
          <p:spPr>
            <a:xfrm flipH="1">
              <a:off x="2240371" y="3695053"/>
              <a:ext cx="1059076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210" name="矩形: 圆角 46"/>
            <p:cNvSpPr/>
            <p:nvPr/>
          </p:nvSpPr>
          <p:spPr bwMode="auto">
            <a:xfrm>
              <a:off x="1292756" y="3571174"/>
              <a:ext cx="959048" cy="33802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12172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703020204020201" pitchFamily="34" charset="-122"/>
                  <a:ea typeface="微软雅黑" panose="020B0703020204020201" pitchFamily="34" charset="-122"/>
                  <a:cs typeface="+mn-cs"/>
                </a:rPr>
                <a:t>移动网络数据面</a:t>
              </a: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cs typeface="+mn-cs"/>
              </a:endParaRPr>
            </a:p>
          </p:txBody>
        </p:sp>
        <p:sp>
          <p:nvSpPr>
            <p:cNvPr id="211" name="Rectangle 121"/>
            <p:cNvSpPr/>
            <p:nvPr/>
          </p:nvSpPr>
          <p:spPr>
            <a:xfrm>
              <a:off x="4507993" y="4680828"/>
              <a:ext cx="1227967" cy="2184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12185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裸金属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cxnSp>
          <p:nvCxnSpPr>
            <p:cNvPr id="212" name="直接箭头连接符 82"/>
            <p:cNvCxnSpPr>
              <a:stCxn id="185" idx="1"/>
            </p:cNvCxnSpPr>
            <p:nvPr/>
          </p:nvCxnSpPr>
          <p:spPr>
            <a:xfrm flipH="1">
              <a:off x="2329967" y="2209656"/>
              <a:ext cx="967010" cy="549547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miter lim="800000"/>
              <a:headEnd type="none"/>
              <a:tailEnd type="triangle"/>
            </a:ln>
            <a:effectLst/>
          </p:spPr>
        </p:cxnSp>
        <p:sp>
          <p:nvSpPr>
            <p:cNvPr id="213" name="文本框 212"/>
            <p:cNvSpPr txBox="1"/>
            <p:nvPr/>
          </p:nvSpPr>
          <p:spPr>
            <a:xfrm rot="19658202">
              <a:off x="1810529" y="2168324"/>
              <a:ext cx="17379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/>
                  <a:ea typeface="微软雅黑" panose="020B0703020204020201" pitchFamily="34" charset="-122"/>
                </a:rPr>
                <a:t>开放能力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703020204020201" pitchFamily="34" charset="-122"/>
              </a:endParaRPr>
            </a:p>
          </p:txBody>
        </p:sp>
        <p:sp>
          <p:nvSpPr>
            <p:cNvPr id="215" name="文本框 214"/>
            <p:cNvSpPr txBox="1"/>
            <p:nvPr/>
          </p:nvSpPr>
          <p:spPr>
            <a:xfrm>
              <a:off x="2215556" y="3373115"/>
              <a:ext cx="1489089" cy="264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/>
                  <a:ea typeface="微软雅黑" panose="020B0703020204020201" pitchFamily="34" charset="-122"/>
                  <a:cs typeface="+mn-cs"/>
                </a:rPr>
                <a:t>边缘流量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703020204020201" pitchFamily="34" charset="-122"/>
                <a:cs typeface="+mn-cs"/>
              </a:endParaRPr>
            </a:p>
          </p:txBody>
        </p:sp>
        <p:sp>
          <p:nvSpPr>
            <p:cNvPr id="216" name="文本框 80"/>
            <p:cNvSpPr txBox="1">
              <a:spLocks noChangeArrowheads="1"/>
            </p:cNvSpPr>
            <p:nvPr/>
          </p:nvSpPr>
          <p:spPr bwMode="auto">
            <a:xfrm>
              <a:off x="6694389" y="3785329"/>
              <a:ext cx="1705270" cy="3176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……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cxnSp>
          <p:nvCxnSpPr>
            <p:cNvPr id="217" name="直接箭头连接符 82"/>
            <p:cNvCxnSpPr>
              <a:stCxn id="185" idx="2"/>
              <a:endCxn id="187" idx="0"/>
            </p:cNvCxnSpPr>
            <p:nvPr/>
          </p:nvCxnSpPr>
          <p:spPr>
            <a:xfrm>
              <a:off x="4012413" y="2433215"/>
              <a:ext cx="14977" cy="1013208"/>
            </a:xfrm>
            <a:prstGeom prst="straightConnector1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miter lim="800000"/>
              <a:headEnd type="none"/>
              <a:tailEnd type="triangle"/>
            </a:ln>
            <a:effectLst/>
          </p:spPr>
        </p:cxnSp>
        <p:pic>
          <p:nvPicPr>
            <p:cNvPr id="219" name="Graphic 81" descr="CellTower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1656" y="4790040"/>
              <a:ext cx="364227" cy="378004"/>
            </a:xfrm>
            <a:prstGeom prst="rect">
              <a:avLst/>
            </a:prstGeom>
          </p:spPr>
        </p:pic>
        <p:pic>
          <p:nvPicPr>
            <p:cNvPr id="220" name="图形 219" descr="无线路由器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87428" y="4806561"/>
              <a:ext cx="364228" cy="346882"/>
            </a:xfrm>
            <a:prstGeom prst="rect">
              <a:avLst/>
            </a:prstGeom>
          </p:spPr>
        </p:pic>
        <p:sp>
          <p:nvSpPr>
            <p:cNvPr id="54" name="圆角矩形 7"/>
            <p:cNvSpPr/>
            <p:nvPr/>
          </p:nvSpPr>
          <p:spPr>
            <a:xfrm>
              <a:off x="3118480" y="5885184"/>
              <a:ext cx="706200" cy="228815"/>
            </a:xfrm>
            <a:prstGeom prst="roundRect">
              <a:avLst/>
            </a:prstGeom>
            <a:solidFill>
              <a:srgbClr val="0070C0"/>
            </a:solidFill>
            <a:ln>
              <a:solidFill>
                <a:schemeClr val="accent1"/>
              </a:solidFill>
            </a:ln>
            <a:effectLst/>
          </p:spPr>
          <p:txBody>
            <a:bodyPr rtlCol="0" anchor="ctr"/>
            <a:lstStyle>
              <a:lvl1pPr defTabSz="91313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1pPr>
              <a:lvl2pPr marL="742950" indent="-285750" defTabSz="91313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2pPr>
              <a:lvl3pPr marL="1143000" indent="-228600" defTabSz="91313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3pPr>
              <a:lvl4pPr marL="1600200" indent="-228600" defTabSz="91313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4pPr>
              <a:lvl5pPr marL="2057400" indent="-228600" defTabSz="91313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5pPr>
              <a:lvl6pPr marL="2514600" indent="-228600" defTabSz="91313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6pPr>
              <a:lvl7pPr marL="2971800" indent="-228600" defTabSz="91313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7pPr>
              <a:lvl8pPr marL="3429000" indent="-228600" defTabSz="91313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8pPr>
              <a:lvl9pPr marL="3886200" indent="-228600" defTabSz="91313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9pPr>
            </a:lstStyle>
            <a:p>
              <a:pPr marL="0" marR="0" lvl="0" indent="0" algn="ctr" defTabSz="12172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Helvetica" panose="020B0604020202020204" pitchFamily="34" charset="0"/>
              </a:endParaRPr>
            </a:p>
          </p:txBody>
        </p:sp>
        <p:sp>
          <p:nvSpPr>
            <p:cNvPr id="55" name="文本框 83"/>
            <p:cNvSpPr txBox="1">
              <a:spLocks noChangeArrowheads="1"/>
            </p:cNvSpPr>
            <p:nvPr/>
          </p:nvSpPr>
          <p:spPr bwMode="auto">
            <a:xfrm>
              <a:off x="3874611" y="5860418"/>
              <a:ext cx="264868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TSEC Mobile Edge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能力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60" name="圆角矩形 7"/>
            <p:cNvSpPr/>
            <p:nvPr/>
          </p:nvSpPr>
          <p:spPr>
            <a:xfrm>
              <a:off x="6431806" y="3162260"/>
              <a:ext cx="1268983" cy="26803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 defTabSz="91313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1pPr>
              <a:lvl2pPr marL="742950" indent="-285750" defTabSz="91313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2pPr>
              <a:lvl3pPr marL="1143000" indent="-228600" defTabSz="91313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3pPr>
              <a:lvl4pPr marL="1600200" indent="-228600" defTabSz="91313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4pPr>
              <a:lvl5pPr marL="2057400" indent="-228600" defTabSz="91313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5pPr>
              <a:lvl6pPr marL="2514600" indent="-228600" defTabSz="91313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6pPr>
              <a:lvl7pPr marL="2971800" indent="-228600" defTabSz="91313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7pPr>
              <a:lvl8pPr marL="3429000" indent="-228600" defTabSz="91313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8pPr>
              <a:lvl9pPr marL="3886200" indent="-228600" defTabSz="91313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9pPr>
            </a:lstStyle>
            <a:p>
              <a:pPr marL="0" marR="0" lvl="0" indent="0" algn="ctr" defTabSz="12172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渲染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61" name="圆角矩形 7"/>
            <p:cNvSpPr/>
            <p:nvPr/>
          </p:nvSpPr>
          <p:spPr>
            <a:xfrm>
              <a:off x="6431100" y="3550010"/>
              <a:ext cx="1268983" cy="26803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 defTabSz="91313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1pPr>
              <a:lvl2pPr marL="742950" indent="-285750" defTabSz="91313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2pPr>
              <a:lvl3pPr marL="1143000" indent="-228600" defTabSz="91313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3pPr>
              <a:lvl4pPr marL="1600200" indent="-228600" defTabSz="91313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4pPr>
              <a:lvl5pPr marL="2057400" indent="-228600" defTabSz="91313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5pPr>
              <a:lvl6pPr marL="2514600" indent="-228600" defTabSz="91313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6pPr>
              <a:lvl7pPr marL="2971800" indent="-228600" defTabSz="91313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7pPr>
              <a:lvl8pPr marL="3429000" indent="-228600" defTabSz="91313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8pPr>
              <a:lvl9pPr marL="3886200" indent="-228600" defTabSz="91313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9pPr>
            </a:lstStyle>
            <a:p>
              <a:pPr marL="0" marR="0" lvl="0" indent="0" algn="ctr" defTabSz="12172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AI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62" name="圆角矩形 7"/>
            <p:cNvSpPr/>
            <p:nvPr/>
          </p:nvSpPr>
          <p:spPr>
            <a:xfrm>
              <a:off x="4987823" y="2804786"/>
              <a:ext cx="1268983" cy="26803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 defTabSz="91313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1pPr>
              <a:lvl2pPr marL="742950" indent="-285750" defTabSz="91313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2pPr>
              <a:lvl3pPr marL="1143000" indent="-228600" defTabSz="91313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3pPr>
              <a:lvl4pPr marL="1600200" indent="-228600" defTabSz="91313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4pPr>
              <a:lvl5pPr marL="2057400" indent="-228600" defTabSz="91313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5pPr>
              <a:lvl6pPr marL="2514600" indent="-228600" defTabSz="91313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6pPr>
              <a:lvl7pPr marL="2971800" indent="-228600" defTabSz="91313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7pPr>
              <a:lvl8pPr marL="3429000" indent="-228600" defTabSz="91313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8pPr>
              <a:lvl9pPr marL="3886200" indent="-228600" defTabSz="91313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9pPr>
            </a:lstStyle>
            <a:p>
              <a:pPr marL="0" marR="0" lvl="0" indent="0" algn="ctr" defTabSz="12172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游戏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63" name="文本框 80"/>
            <p:cNvSpPr txBox="1">
              <a:spLocks noChangeArrowheads="1"/>
            </p:cNvSpPr>
            <p:nvPr/>
          </p:nvSpPr>
          <p:spPr bwMode="auto">
            <a:xfrm>
              <a:off x="5366444" y="3789135"/>
              <a:ext cx="1705270" cy="3176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……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64" name="圆角矩形 7"/>
            <p:cNvSpPr/>
            <p:nvPr/>
          </p:nvSpPr>
          <p:spPr>
            <a:xfrm>
              <a:off x="4984600" y="3166066"/>
              <a:ext cx="1268983" cy="26803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 defTabSz="91313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1pPr>
              <a:lvl2pPr marL="742950" indent="-285750" defTabSz="91313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2pPr>
              <a:lvl3pPr marL="1143000" indent="-228600" defTabSz="91313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3pPr>
              <a:lvl4pPr marL="1600200" indent="-228600" defTabSz="91313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4pPr>
              <a:lvl5pPr marL="2057400" indent="-228600" defTabSz="91313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5pPr>
              <a:lvl6pPr marL="2514600" indent="-228600" defTabSz="91313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6pPr>
              <a:lvl7pPr marL="2971800" indent="-228600" defTabSz="91313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7pPr>
              <a:lvl8pPr marL="3429000" indent="-228600" defTabSz="91313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8pPr>
              <a:lvl9pPr marL="3886200" indent="-228600" defTabSz="91313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9pPr>
            </a:lstStyle>
            <a:p>
              <a:pPr marL="0" marR="0" lvl="0" indent="0" algn="ctr" defTabSz="12172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视频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65" name="圆角矩形 7"/>
            <p:cNvSpPr/>
            <p:nvPr/>
          </p:nvSpPr>
          <p:spPr>
            <a:xfrm>
              <a:off x="4983894" y="3553816"/>
              <a:ext cx="1268983" cy="26803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 defTabSz="91313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1pPr>
              <a:lvl2pPr marL="742950" indent="-285750" defTabSz="91313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2pPr>
              <a:lvl3pPr marL="1143000" indent="-228600" defTabSz="91313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3pPr>
              <a:lvl4pPr marL="1600200" indent="-228600" defTabSz="91313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4pPr>
              <a:lvl5pPr marL="2057400" indent="-228600" defTabSz="91313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5pPr>
              <a:lvl6pPr marL="2514600" indent="-228600" defTabSz="91313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6pPr>
              <a:lvl7pPr marL="2971800" indent="-228600" defTabSz="91313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7pPr>
              <a:lvl8pPr marL="3429000" indent="-228600" defTabSz="91313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8pPr>
              <a:lvl9pPr marL="3886200" indent="-228600" defTabSz="91313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9pPr>
            </a:lstStyle>
            <a:p>
              <a:pPr marL="0" marR="0" lvl="0" indent="0" algn="ctr" defTabSz="12172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直播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67" name="圆角矩形 7"/>
            <p:cNvSpPr/>
            <p:nvPr/>
          </p:nvSpPr>
          <p:spPr>
            <a:xfrm>
              <a:off x="7891457" y="2791313"/>
              <a:ext cx="1268983" cy="26803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 defTabSz="91313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1pPr>
              <a:lvl2pPr marL="742950" indent="-285750" defTabSz="91313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2pPr>
              <a:lvl3pPr marL="1143000" indent="-228600" defTabSz="91313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3pPr>
              <a:lvl4pPr marL="1600200" indent="-228600" defTabSz="91313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4pPr>
              <a:lvl5pPr marL="2057400" indent="-228600" defTabSz="91313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5pPr>
              <a:lvl6pPr marL="2514600" indent="-228600" defTabSz="91313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6pPr>
              <a:lvl7pPr marL="2971800" indent="-228600" defTabSz="91313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7pPr>
              <a:lvl8pPr marL="3429000" indent="-228600" defTabSz="91313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8pPr>
              <a:lvl9pPr marL="3886200" indent="-228600" defTabSz="91313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9pPr>
            </a:lstStyle>
            <a:p>
              <a:pPr marL="0" marR="0" lvl="0" indent="0" algn="ctr" defTabSz="12172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b="1" kern="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服务注册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68" name="圆角矩形 7"/>
            <p:cNvSpPr/>
            <p:nvPr/>
          </p:nvSpPr>
          <p:spPr>
            <a:xfrm>
              <a:off x="7888234" y="3152593"/>
              <a:ext cx="1268983" cy="26803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 defTabSz="91313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1pPr>
              <a:lvl2pPr marL="742950" indent="-285750" defTabSz="91313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2pPr>
              <a:lvl3pPr marL="1143000" indent="-228600" defTabSz="91313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3pPr>
              <a:lvl4pPr marL="1600200" indent="-228600" defTabSz="91313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4pPr>
              <a:lvl5pPr marL="2057400" indent="-228600" defTabSz="91313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5pPr>
              <a:lvl6pPr marL="2514600" indent="-228600" defTabSz="91313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6pPr>
              <a:lvl7pPr marL="2971800" indent="-228600" defTabSz="91313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7pPr>
              <a:lvl8pPr marL="3429000" indent="-228600" defTabSz="91313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8pPr>
              <a:lvl9pPr marL="3886200" indent="-228600" defTabSz="91313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9pPr>
            </a:lstStyle>
            <a:p>
              <a:pPr marL="0" marR="0" lvl="0" indent="0" algn="ctr" defTabSz="12172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服务发现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69" name="圆角矩形 7"/>
            <p:cNvSpPr/>
            <p:nvPr/>
          </p:nvSpPr>
          <p:spPr>
            <a:xfrm>
              <a:off x="7887528" y="3540343"/>
              <a:ext cx="1268983" cy="26803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lvl1pPr defTabSz="91313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1pPr>
              <a:lvl2pPr marL="742950" indent="-285750" defTabSz="91313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2pPr>
              <a:lvl3pPr marL="1143000" indent="-228600" defTabSz="91313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3pPr>
              <a:lvl4pPr marL="1600200" indent="-228600" defTabSz="91313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4pPr>
              <a:lvl5pPr marL="2057400" indent="-228600" defTabSz="91313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5pPr>
              <a:lvl6pPr marL="2514600" indent="-228600" defTabSz="91313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6pPr>
              <a:lvl7pPr marL="2971800" indent="-228600" defTabSz="91313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7pPr>
              <a:lvl8pPr marL="3429000" indent="-228600" defTabSz="91313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8pPr>
              <a:lvl9pPr marL="3886200" indent="-228600" defTabSz="91313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9pPr>
            </a:lstStyle>
            <a:p>
              <a:pPr marL="0" marR="0" lvl="0" indent="0" algn="ctr" defTabSz="12172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消息通信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70" name="文本框 73"/>
            <p:cNvSpPr txBox="1">
              <a:spLocks noChangeArrowheads="1"/>
            </p:cNvSpPr>
            <p:nvPr/>
          </p:nvSpPr>
          <p:spPr bwMode="auto">
            <a:xfrm>
              <a:off x="2985919" y="1510473"/>
              <a:ext cx="2223290" cy="2974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等线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335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MEC </a:t>
              </a:r>
              <a:r>
                <a:rPr kumimoji="0" lang="zh-CN" altLang="en-US" sz="1335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应用、服务与管理</a:t>
              </a:r>
              <a:endParaRPr kumimoji="0" lang="en-US" altLang="zh-CN" sz="1335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cxnSp>
        <p:nvCxnSpPr>
          <p:cNvPr id="58" name="直线连接符 67"/>
          <p:cNvCxnSpPr/>
          <p:nvPr/>
        </p:nvCxnSpPr>
        <p:spPr>
          <a:xfrm flipH="1">
            <a:off x="1817592" y="4592226"/>
            <a:ext cx="1" cy="543607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</a:ln>
          <a:effectLst/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5922" y="136145"/>
            <a:ext cx="10945216" cy="1325563"/>
          </a:xfrm>
        </p:spPr>
        <p:txBody>
          <a:bodyPr>
            <a:normAutofit/>
          </a:bodyPr>
          <a:lstStyle/>
          <a:p>
            <a:r>
              <a:rPr lang="en-US" altLang="zh-CN" sz="2800" b="1" kern="0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TSEC</a:t>
            </a:r>
            <a:r>
              <a:rPr lang="zh-CN" altLang="en-US" sz="2800" b="1" kern="0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边缘计算组件的开源提议</a:t>
            </a:r>
            <a:endParaRPr lang="zh-CN" altLang="en-US" sz="4000" dirty="0"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cxnSp>
        <p:nvCxnSpPr>
          <p:cNvPr id="100" name="直线连接符 46"/>
          <p:cNvCxnSpPr>
            <a:stCxn id="96" idx="2"/>
          </p:cNvCxnSpPr>
          <p:nvPr/>
        </p:nvCxnSpPr>
        <p:spPr>
          <a:xfrm>
            <a:off x="10269346" y="2479385"/>
            <a:ext cx="0" cy="3129578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</a:ln>
          <a:effectLst/>
        </p:spPr>
      </p:cxnSp>
      <p:cxnSp>
        <p:nvCxnSpPr>
          <p:cNvPr id="99" name="直线连接符 44"/>
          <p:cNvCxnSpPr>
            <a:stCxn id="97" idx="2"/>
          </p:cNvCxnSpPr>
          <p:nvPr/>
        </p:nvCxnSpPr>
        <p:spPr>
          <a:xfrm flipH="1">
            <a:off x="7147869" y="2457351"/>
            <a:ext cx="1032690" cy="832149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</a:ln>
          <a:effectLst/>
        </p:spPr>
      </p:cxnSp>
      <p:sp>
        <p:nvSpPr>
          <p:cNvPr id="81" name="圆角矩形 6"/>
          <p:cNvSpPr/>
          <p:nvPr/>
        </p:nvSpPr>
        <p:spPr>
          <a:xfrm>
            <a:off x="5228770" y="4104569"/>
            <a:ext cx="1117689" cy="511687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kumimoji="1" lang="en-US" altLang="zh-CN" sz="1200" kern="0" dirty="0">
                <a:solidFill>
                  <a:srgbClr val="FFFFFF"/>
                </a:solidFill>
                <a:ea typeface="TTTGB Medium" panose="020C06030202040F0204" pitchFamily="34" charset="-122"/>
                <a:sym typeface="Arial" panose="020B0604020202020204"/>
              </a:rPr>
              <a:t>F-Stack</a:t>
            </a:r>
            <a:endParaRPr kumimoji="1" lang="zh-CN" altLang="en-US" sz="1200" kern="0" dirty="0">
              <a:solidFill>
                <a:srgbClr val="FFFFFF"/>
              </a:solidFill>
              <a:ea typeface="TTTGB Medium" panose="020C06030202040F0204" pitchFamily="34" charset="-122"/>
              <a:sym typeface="Arial" panose="020B0604020202020204"/>
            </a:endParaRPr>
          </a:p>
        </p:txBody>
      </p:sp>
      <p:sp>
        <p:nvSpPr>
          <p:cNvPr id="82" name="圆角矩形 12"/>
          <p:cNvSpPr/>
          <p:nvPr/>
        </p:nvSpPr>
        <p:spPr>
          <a:xfrm>
            <a:off x="2784103" y="4706451"/>
            <a:ext cx="3562356" cy="34382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1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  <a:sym typeface="Arial" panose="020B0604020202020204"/>
              </a:rPr>
              <a:t>DPDK</a:t>
            </a:r>
            <a:endParaRPr kumimoji="1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TTGB Medium" panose="020C06030202040F0204" pitchFamily="34" charset="-122"/>
              <a:ea typeface="TTTGB Medium" panose="020C06030202040F0204" pitchFamily="34" charset="-122"/>
              <a:sym typeface="Arial" panose="020B0604020202020204"/>
            </a:endParaRPr>
          </a:p>
        </p:txBody>
      </p:sp>
      <p:sp>
        <p:nvSpPr>
          <p:cNvPr id="83" name="圆角矩形 13"/>
          <p:cNvSpPr/>
          <p:nvPr/>
        </p:nvSpPr>
        <p:spPr>
          <a:xfrm>
            <a:off x="4007768" y="4104569"/>
            <a:ext cx="1154912" cy="511687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kumimoji="1" lang="en-US" altLang="zh-CN" sz="1200" kern="0" dirty="0">
                <a:solidFill>
                  <a:srgbClr val="FFFFFF"/>
                </a:solidFill>
                <a:ea typeface="TTTGB Medium" panose="020C06030202040F0204" pitchFamily="34" charset="-122"/>
                <a:sym typeface="Arial" panose="020B0604020202020204"/>
              </a:rPr>
              <a:t>VPP</a:t>
            </a:r>
            <a:endParaRPr kumimoji="1" lang="zh-CN" altLang="en-US" sz="1200" kern="0" dirty="0">
              <a:solidFill>
                <a:srgbClr val="FFFFFF"/>
              </a:solidFill>
              <a:ea typeface="TTTGB Medium" panose="020C06030202040F0204" pitchFamily="34" charset="-122"/>
              <a:sym typeface="Arial" panose="020B0604020202020204"/>
            </a:endParaRPr>
          </a:p>
        </p:txBody>
      </p:sp>
      <p:sp>
        <p:nvSpPr>
          <p:cNvPr id="84" name="圆角矩形 14"/>
          <p:cNvSpPr/>
          <p:nvPr/>
        </p:nvSpPr>
        <p:spPr>
          <a:xfrm>
            <a:off x="2617285" y="2762115"/>
            <a:ext cx="4679305" cy="2601501"/>
          </a:xfrm>
          <a:prstGeom prst="roundRect">
            <a:avLst>
              <a:gd name="adj" fmla="val 5566"/>
            </a:avLst>
          </a:prstGeom>
          <a:noFill/>
          <a:ln w="25400" cap="flat" cmpd="sng" algn="ctr">
            <a:solidFill>
              <a:srgbClr val="00B0F0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1" lang="zh-CN" alt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TTGB Medium" panose="020C06030202040F0204" pitchFamily="34" charset="-122"/>
              <a:ea typeface="TTTGB Medium" panose="020C06030202040F0204" pitchFamily="34" charset="-122"/>
              <a:sym typeface="Arial" panose="020B0604020202020204"/>
            </a:endParaRPr>
          </a:p>
        </p:txBody>
      </p:sp>
      <p:sp>
        <p:nvSpPr>
          <p:cNvPr id="86" name="圆角矩形 11"/>
          <p:cNvSpPr/>
          <p:nvPr/>
        </p:nvSpPr>
        <p:spPr>
          <a:xfrm>
            <a:off x="2784105" y="3092583"/>
            <a:ext cx="3571967" cy="934516"/>
          </a:xfrm>
          <a:prstGeom prst="roundRect">
            <a:avLst>
              <a:gd name="adj" fmla="val 6791"/>
            </a:avLst>
          </a:prstGeom>
          <a:solidFill>
            <a:srgbClr val="0070C0"/>
          </a:solidFill>
          <a:ln w="2540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kumimoji="1" lang="en-US" altLang="zh-CN" sz="1200" kern="0" dirty="0">
                <a:solidFill>
                  <a:srgbClr val="FFFFFF"/>
                </a:solidFill>
                <a:ea typeface="TTTGB Medium" panose="020C06030202040F0204" pitchFamily="34" charset="-122"/>
                <a:sym typeface="Arial" panose="020B0604020202020204"/>
              </a:rPr>
              <a:t>5G NSA/SA Termination </a:t>
            </a:r>
            <a:endParaRPr kumimoji="1" lang="en-US" altLang="zh-CN" sz="1200" kern="0" dirty="0">
              <a:solidFill>
                <a:srgbClr val="FFFFFF"/>
              </a:solidFill>
              <a:ea typeface="TTTGB Medium" panose="020C06030202040F0204" pitchFamily="34" charset="-122"/>
              <a:sym typeface="Arial" panose="020B0604020202020204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kumimoji="1" lang="en-US" altLang="zh-CN" sz="1200" kern="0" dirty="0">
                <a:solidFill>
                  <a:srgbClr val="FFFFFF"/>
                </a:solidFill>
                <a:ea typeface="TTTGB Medium" panose="020C06030202040F0204" pitchFamily="34" charset="-122"/>
                <a:sym typeface="Arial" panose="020B0604020202020204"/>
              </a:rPr>
              <a:t>Traffic offloading</a:t>
            </a:r>
            <a:endParaRPr kumimoji="1" lang="zh-CN" altLang="en-US" sz="1200" kern="0" dirty="0">
              <a:solidFill>
                <a:srgbClr val="FFFFFF"/>
              </a:solidFill>
              <a:ea typeface="TTTGB Medium" panose="020C06030202040F0204" pitchFamily="34" charset="-122"/>
              <a:sym typeface="Arial" panose="020B0604020202020204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kumimoji="1" lang="en-US" altLang="zh-CN" sz="1200" kern="0" dirty="0">
                <a:solidFill>
                  <a:srgbClr val="FFFFFF"/>
                </a:solidFill>
                <a:ea typeface="TTTGB Medium" panose="020C06030202040F0204" pitchFamily="34" charset="-122"/>
                <a:sym typeface="Arial" panose="020B0604020202020204"/>
              </a:rPr>
              <a:t>L4LB, L7LB</a:t>
            </a:r>
            <a:endParaRPr kumimoji="1" lang="en-US" altLang="zh-CN" sz="1200" kern="0" dirty="0">
              <a:solidFill>
                <a:srgbClr val="FFFFFF"/>
              </a:solidFill>
              <a:ea typeface="TTTGB Medium" panose="020C06030202040F0204" pitchFamily="34" charset="-122"/>
              <a:sym typeface="Arial" panose="020B0604020202020204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kumimoji="1" lang="en-US" altLang="zh-CN" sz="1200" kern="0" dirty="0">
                <a:solidFill>
                  <a:srgbClr val="FFFFFF"/>
                </a:solidFill>
                <a:ea typeface="TTTGB Medium" panose="020C06030202040F0204" pitchFamily="34" charset="-122"/>
                <a:sym typeface="Arial" panose="020B0604020202020204"/>
              </a:rPr>
              <a:t>Traffic management</a:t>
            </a:r>
            <a:endParaRPr kumimoji="1" lang="en-US" altLang="zh-CN" sz="1200" kern="0" dirty="0">
              <a:solidFill>
                <a:srgbClr val="FFFFFF"/>
              </a:solidFill>
              <a:ea typeface="TTTGB Medium" panose="020C06030202040F0204" pitchFamily="34" charset="-122"/>
              <a:sym typeface="Arial" panose="020B0604020202020204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kumimoji="1" lang="en-US" altLang="zh-CN" sz="1200" kern="0" dirty="0">
                <a:solidFill>
                  <a:srgbClr val="FFFFFF"/>
                </a:solidFill>
                <a:ea typeface="TTTGB Medium" panose="020C06030202040F0204" pitchFamily="34" charset="-122"/>
                <a:sym typeface="Arial" panose="020B0604020202020204"/>
              </a:rPr>
              <a:t>Routing, NAT…</a:t>
            </a:r>
            <a:endParaRPr kumimoji="1" lang="zh-CN" altLang="en-US" sz="1200" kern="0" dirty="0">
              <a:solidFill>
                <a:srgbClr val="FFFFFF"/>
              </a:solidFill>
              <a:ea typeface="TTTGB Medium" panose="020C06030202040F0204" pitchFamily="34" charset="-122"/>
              <a:sym typeface="Arial" panose="020B0604020202020204"/>
            </a:endParaRPr>
          </a:p>
        </p:txBody>
      </p:sp>
      <p:sp>
        <p:nvSpPr>
          <p:cNvPr id="87" name="圆角矩形 19"/>
          <p:cNvSpPr/>
          <p:nvPr/>
        </p:nvSpPr>
        <p:spPr>
          <a:xfrm>
            <a:off x="6418388" y="3105325"/>
            <a:ext cx="723298" cy="1946032"/>
          </a:xfrm>
          <a:prstGeom prst="roundRect">
            <a:avLst>
              <a:gd name="adj" fmla="val 5601"/>
            </a:avLst>
          </a:prstGeom>
          <a:solidFill>
            <a:srgbClr val="0070C0"/>
          </a:solidFill>
          <a:ln w="2540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1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  <a:sym typeface="Arial" panose="020B0604020202020204"/>
              </a:rPr>
              <a:t>OAM Agent</a:t>
            </a:r>
            <a:endParaRPr kumimoji="1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TTGB Medium" panose="020C06030202040F0204" pitchFamily="34" charset="-122"/>
              <a:ea typeface="TTTGB Medium" panose="020C06030202040F0204" pitchFamily="34" charset="-122"/>
              <a:sym typeface="Arial" panose="020B0604020202020204"/>
            </a:endParaRPr>
          </a:p>
        </p:txBody>
      </p:sp>
      <p:sp>
        <p:nvSpPr>
          <p:cNvPr id="88" name="圆角矩形 21"/>
          <p:cNvSpPr/>
          <p:nvPr/>
        </p:nvSpPr>
        <p:spPr>
          <a:xfrm>
            <a:off x="3184293" y="2016686"/>
            <a:ext cx="3541398" cy="440665"/>
          </a:xfrm>
          <a:prstGeom prst="roundRect">
            <a:avLst/>
          </a:prstGeom>
          <a:solidFill>
            <a:srgbClr val="0070C0"/>
          </a:solidFill>
          <a:ln w="2540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1" lang="en-US" altLang="zh-CN" sz="1200" b="1" kern="0" dirty="0">
                <a:solidFill>
                  <a:srgbClr val="FFFFFF"/>
                </a:solidFill>
                <a:latin typeface="TTTGB Medium" panose="020C06030202040F0204" pitchFamily="34" charset="-122"/>
                <a:ea typeface="TTTGB Medium" panose="020C06030202040F0204" pitchFamily="34" charset="-122"/>
                <a:sym typeface="Arial" panose="020B0604020202020204"/>
              </a:rPr>
              <a:t>TSEC</a:t>
            </a:r>
            <a:r>
              <a:rPr kumimoji="1" lang="zh-CN" altLang="en-US" sz="1200" b="1" kern="0" dirty="0">
                <a:solidFill>
                  <a:srgbClr val="FFFFFF"/>
                </a:solidFill>
                <a:latin typeface="TTTGB Medium" panose="020C06030202040F0204" pitchFamily="34" charset="-122"/>
                <a:ea typeface="TTTGB Medium" panose="020C06030202040F0204" pitchFamily="34" charset="-122"/>
                <a:sym typeface="Arial" panose="020B0604020202020204"/>
              </a:rPr>
              <a:t> 边缘组件</a:t>
            </a:r>
            <a:endParaRPr kumimoji="1" lang="zh-CN" altLang="en-US" sz="1200" b="1" kern="0" dirty="0">
              <a:solidFill>
                <a:srgbClr val="FFFFFF"/>
              </a:solidFill>
              <a:latin typeface="TTTGB Medium" panose="020C06030202040F0204" pitchFamily="34" charset="-122"/>
              <a:ea typeface="TTTGB Medium" panose="020C06030202040F0204" pitchFamily="34" charset="-122"/>
              <a:sym typeface="Arial" panose="020B0604020202020204"/>
            </a:endParaRPr>
          </a:p>
        </p:txBody>
      </p:sp>
      <p:sp>
        <p:nvSpPr>
          <p:cNvPr id="90" name="矩形: 圆角 46"/>
          <p:cNvSpPr/>
          <p:nvPr/>
        </p:nvSpPr>
        <p:spPr bwMode="auto">
          <a:xfrm>
            <a:off x="1189135" y="1844824"/>
            <a:ext cx="1024166" cy="786952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38100" cap="flat" cmpd="dbl" algn="ctr">
            <a:solidFill>
              <a:srgbClr val="D9D9D9"/>
            </a:solidFill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kumimoji="1" lang="en-US" altLang="zh-CN" sz="1200" kern="0">
                <a:solidFill>
                  <a:srgbClr val="FFFFFF"/>
                </a:solidFill>
                <a:latin typeface="TTTGB Medium" panose="020C06030202040F0204" pitchFamily="34" charset="-122"/>
                <a:ea typeface="TTTGB Medium" panose="020C06030202040F0204" pitchFamily="34" charset="-122"/>
                <a:sym typeface="Arial" panose="020B0604020202020204"/>
              </a:rPr>
              <a:t>EPC</a:t>
            </a:r>
            <a:r>
              <a:rPr kumimoji="1" lang="en-US" altLang="zh-CN" sz="1200" kern="0" dirty="0">
                <a:solidFill>
                  <a:srgbClr val="FFFFFF"/>
                </a:solidFill>
                <a:latin typeface="TTTGB Medium" panose="020C06030202040F0204" pitchFamily="34" charset="-122"/>
                <a:ea typeface="TTTGB Medium" panose="020C06030202040F0204" pitchFamily="34" charset="-122"/>
                <a:sym typeface="Arial" panose="020B0604020202020204"/>
              </a:rPr>
              <a:t>/</a:t>
            </a:r>
            <a:endParaRPr kumimoji="1" lang="en-US" altLang="zh-CN" sz="1200" kern="0" dirty="0">
              <a:solidFill>
                <a:srgbClr val="FFFFFF"/>
              </a:solidFill>
              <a:latin typeface="TTTGB Medium" panose="020C06030202040F0204" pitchFamily="34" charset="-122"/>
              <a:ea typeface="TTTGB Medium" panose="020C06030202040F0204" pitchFamily="34" charset="-122"/>
              <a:sym typeface="Arial" panose="020B0604020202020204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kumimoji="1" lang="en-US" altLang="zh-CN" sz="1200" kern="0" dirty="0">
                <a:solidFill>
                  <a:srgbClr val="FFFFFF"/>
                </a:solidFill>
                <a:latin typeface="TTTGB Medium" panose="020C06030202040F0204" pitchFamily="34" charset="-122"/>
                <a:ea typeface="TTTGB Medium" panose="020C06030202040F0204" pitchFamily="34" charset="-122"/>
                <a:sym typeface="Arial" panose="020B0604020202020204"/>
              </a:rPr>
              <a:t>5GC</a:t>
            </a:r>
            <a:endParaRPr kumimoji="1" lang="zh-CN" altLang="en-US" sz="1200" kern="0" dirty="0">
              <a:solidFill>
                <a:srgbClr val="FFFFFF"/>
              </a:solidFill>
              <a:latin typeface="TTTGB Medium" panose="020C06030202040F0204" pitchFamily="34" charset="-122"/>
              <a:ea typeface="TTTGB Medium" panose="020C06030202040F0204" pitchFamily="34" charset="-122"/>
              <a:sym typeface="Arial" panose="020B0604020202020204"/>
            </a:endParaRPr>
          </a:p>
        </p:txBody>
      </p:sp>
      <p:cxnSp>
        <p:nvCxnSpPr>
          <p:cNvPr id="91" name="直线连接符 25"/>
          <p:cNvCxnSpPr/>
          <p:nvPr/>
        </p:nvCxnSpPr>
        <p:spPr>
          <a:xfrm>
            <a:off x="2078523" y="4039213"/>
            <a:ext cx="539911" cy="0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</a:ln>
          <a:effectLst/>
        </p:spPr>
      </p:cxnSp>
      <p:cxnSp>
        <p:nvCxnSpPr>
          <p:cNvPr id="92" name="直线连接符 27"/>
          <p:cNvCxnSpPr>
            <a:stCxn id="89" idx="0"/>
            <a:endCxn id="90" idx="2"/>
          </p:cNvCxnSpPr>
          <p:nvPr/>
        </p:nvCxnSpPr>
        <p:spPr>
          <a:xfrm flipV="1">
            <a:off x="1701218" y="2631776"/>
            <a:ext cx="0" cy="1013960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</a:ln>
          <a:effectLst/>
        </p:spPr>
      </p:cxnSp>
      <p:cxnSp>
        <p:nvCxnSpPr>
          <p:cNvPr id="93" name="直线连接符 29"/>
          <p:cNvCxnSpPr>
            <a:stCxn id="88" idx="1"/>
            <a:endCxn id="90" idx="3"/>
          </p:cNvCxnSpPr>
          <p:nvPr/>
        </p:nvCxnSpPr>
        <p:spPr>
          <a:xfrm flipH="1">
            <a:off x="2213301" y="2237019"/>
            <a:ext cx="970991" cy="1282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</a:ln>
          <a:effectLst/>
        </p:spPr>
      </p:cxnSp>
      <p:cxnSp>
        <p:nvCxnSpPr>
          <p:cNvPr id="94" name="直线连接符 31"/>
          <p:cNvCxnSpPr>
            <a:stCxn id="88" idx="2"/>
            <a:endCxn id="84" idx="0"/>
          </p:cNvCxnSpPr>
          <p:nvPr/>
        </p:nvCxnSpPr>
        <p:spPr>
          <a:xfrm>
            <a:off x="4954992" y="2457351"/>
            <a:ext cx="1945" cy="304764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</a:ln>
          <a:effectLst/>
        </p:spPr>
      </p:cxnSp>
      <p:sp>
        <p:nvSpPr>
          <p:cNvPr id="95" name="圆角矩形 37"/>
          <p:cNvSpPr/>
          <p:nvPr/>
        </p:nvSpPr>
        <p:spPr>
          <a:xfrm>
            <a:off x="2587251" y="5608962"/>
            <a:ext cx="8385570" cy="742376"/>
          </a:xfrm>
          <a:prstGeom prst="roundRect">
            <a:avLst/>
          </a:prstGeom>
          <a:noFill/>
          <a:ln w="25400" cap="flat" cmpd="sng" algn="ctr">
            <a:solidFill>
              <a:srgbClr val="00B0F0"/>
            </a:solidFill>
            <a:prstDash val="sysDot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endParaRPr kumimoji="1" lang="en-US" altLang="zh-CN" sz="1200" kern="0" dirty="0">
              <a:solidFill>
                <a:srgbClr val="FFFFFF"/>
              </a:solidFill>
              <a:ea typeface="TTTGB Medium" panose="020C06030202040F0204" pitchFamily="34" charset="-122"/>
              <a:sym typeface="Arial" panose="020B0604020202020204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endParaRPr kumimoji="1" lang="zh-CN" altLang="en-US" sz="1200" kern="0" dirty="0">
              <a:solidFill>
                <a:srgbClr val="FFFFFF"/>
              </a:solidFill>
              <a:ea typeface="TTTGB Medium" panose="020C06030202040F0204" pitchFamily="34" charset="-122"/>
              <a:sym typeface="Arial" panose="020B0604020202020204"/>
            </a:endParaRPr>
          </a:p>
        </p:txBody>
      </p:sp>
      <p:sp>
        <p:nvSpPr>
          <p:cNvPr id="96" name="圆角矩形 38"/>
          <p:cNvSpPr/>
          <p:nvPr/>
        </p:nvSpPr>
        <p:spPr>
          <a:xfrm>
            <a:off x="9535827" y="1994653"/>
            <a:ext cx="1467037" cy="484732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5400" cap="flat" cmpd="sng" algn="ctr">
            <a:solidFill>
              <a:srgbClr val="201747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1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  <a:sym typeface="Arial" panose="020B0604020202020204"/>
              </a:rPr>
              <a:t>Orchestration</a:t>
            </a:r>
            <a:endParaRPr kumimoji="1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TTGB Medium" panose="020C06030202040F0204" pitchFamily="34" charset="-122"/>
              <a:ea typeface="TTTGB Medium" panose="020C06030202040F0204" pitchFamily="34" charset="-122"/>
              <a:sym typeface="Arial" panose="020B0604020202020204"/>
            </a:endParaRPr>
          </a:p>
        </p:txBody>
      </p:sp>
      <p:sp>
        <p:nvSpPr>
          <p:cNvPr id="97" name="圆角矩形 40"/>
          <p:cNvSpPr/>
          <p:nvPr/>
        </p:nvSpPr>
        <p:spPr>
          <a:xfrm>
            <a:off x="7498748" y="2016686"/>
            <a:ext cx="1363622" cy="440665"/>
          </a:xfrm>
          <a:prstGeom prst="roundRect">
            <a:avLst/>
          </a:prstGeom>
          <a:solidFill>
            <a:srgbClr val="0070C0"/>
          </a:solidFill>
          <a:ln w="2540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kumimoji="1" lang="en-US" altLang="zh-CN" sz="1200" b="1" kern="0" dirty="0">
                <a:solidFill>
                  <a:srgbClr val="FFFFFF"/>
                </a:solidFill>
                <a:ea typeface="TTTGB Medium" panose="020C06030202040F0204" pitchFamily="34" charset="-122"/>
                <a:sym typeface="Arial" panose="020B0604020202020204"/>
              </a:rPr>
              <a:t>OSS</a:t>
            </a:r>
            <a:endParaRPr kumimoji="1" lang="zh-CN" altLang="en-US" sz="1200" b="1" kern="0" dirty="0">
              <a:solidFill>
                <a:srgbClr val="FFFFFF"/>
              </a:solidFill>
              <a:ea typeface="TTTGB Medium" panose="020C06030202040F0204" pitchFamily="34" charset="-122"/>
              <a:sym typeface="Arial" panose="020B0604020202020204"/>
            </a:endParaRPr>
          </a:p>
        </p:txBody>
      </p:sp>
      <p:cxnSp>
        <p:nvCxnSpPr>
          <p:cNvPr id="98" name="直线连接符 42"/>
          <p:cNvCxnSpPr>
            <a:stCxn id="97" idx="1"/>
            <a:endCxn id="88" idx="3"/>
          </p:cNvCxnSpPr>
          <p:nvPr/>
        </p:nvCxnSpPr>
        <p:spPr>
          <a:xfrm flipH="1">
            <a:off x="6725691" y="2237019"/>
            <a:ext cx="773058" cy="0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</a:ln>
          <a:effectLst/>
        </p:spPr>
      </p:cxnSp>
      <p:cxnSp>
        <p:nvCxnSpPr>
          <p:cNvPr id="101" name="直线连接符 50"/>
          <p:cNvCxnSpPr>
            <a:stCxn id="97" idx="3"/>
            <a:endCxn id="96" idx="1"/>
          </p:cNvCxnSpPr>
          <p:nvPr/>
        </p:nvCxnSpPr>
        <p:spPr>
          <a:xfrm>
            <a:off x="8862370" y="2237019"/>
            <a:ext cx="673457" cy="0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</a:ln>
          <a:effectLst/>
        </p:spPr>
      </p:cxnSp>
      <p:pic>
        <p:nvPicPr>
          <p:cNvPr id="102" name="Graphic 81" descr="CellTower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483934" y="4901668"/>
            <a:ext cx="434567" cy="447276"/>
          </a:xfrm>
          <a:prstGeom prst="rect">
            <a:avLst/>
          </a:prstGeom>
        </p:spPr>
      </p:pic>
      <p:pic>
        <p:nvPicPr>
          <p:cNvPr id="103" name="图形 19" descr="智能手机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32430" y="5681494"/>
            <a:ext cx="537576" cy="379813"/>
          </a:xfrm>
          <a:prstGeom prst="rect">
            <a:avLst/>
          </a:prstGeom>
        </p:spPr>
      </p:pic>
      <p:cxnSp>
        <p:nvCxnSpPr>
          <p:cNvPr id="104" name="直线连接符 67"/>
          <p:cNvCxnSpPr>
            <a:stCxn id="89" idx="2"/>
            <a:endCxn id="102" idx="0"/>
          </p:cNvCxnSpPr>
          <p:nvPr/>
        </p:nvCxnSpPr>
        <p:spPr>
          <a:xfrm flipH="1">
            <a:off x="1701217" y="4432689"/>
            <a:ext cx="1" cy="468979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</a:ln>
          <a:effectLst/>
        </p:spPr>
      </p:cxnSp>
      <p:sp>
        <p:nvSpPr>
          <p:cNvPr id="106" name="圆角矩形 74"/>
          <p:cNvSpPr/>
          <p:nvPr/>
        </p:nvSpPr>
        <p:spPr>
          <a:xfrm>
            <a:off x="7875877" y="4263186"/>
            <a:ext cx="1257295" cy="44299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kumimoji="1" lang="zh-CN" altLang="en-US" sz="1200" kern="0" dirty="0">
                <a:solidFill>
                  <a:srgbClr val="FFFFFF"/>
                </a:solidFill>
                <a:latin typeface="TTTGB Medium" panose="020C06030202040F0204" pitchFamily="34" charset="-122"/>
                <a:ea typeface="TTTGB Medium" panose="020C06030202040F0204" pitchFamily="34" charset="-122"/>
                <a:sym typeface="Arial" panose="020B0604020202020204"/>
              </a:rPr>
              <a:t>高清视频</a:t>
            </a:r>
            <a:endParaRPr kumimoji="1" lang="zh-CN" altLang="en-US" sz="1200" kern="0" dirty="0">
              <a:solidFill>
                <a:srgbClr val="FFFFFF"/>
              </a:solidFill>
              <a:latin typeface="TTTGB Medium" panose="020C06030202040F0204" pitchFamily="34" charset="-122"/>
              <a:ea typeface="TTTGB Medium" panose="020C06030202040F0204" pitchFamily="34" charset="-122"/>
              <a:sym typeface="Arial" panose="020B0604020202020204"/>
            </a:endParaRPr>
          </a:p>
        </p:txBody>
      </p:sp>
      <p:sp>
        <p:nvSpPr>
          <p:cNvPr id="107" name="圆角矩形 76"/>
          <p:cNvSpPr/>
          <p:nvPr/>
        </p:nvSpPr>
        <p:spPr>
          <a:xfrm>
            <a:off x="7875877" y="4961370"/>
            <a:ext cx="1257295" cy="44299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kumimoji="1" lang="zh-CN" altLang="en-US" sz="1200" kern="0" dirty="0">
                <a:solidFill>
                  <a:srgbClr val="FFFFFF"/>
                </a:solidFill>
                <a:latin typeface="TTTGB Medium" panose="020C06030202040F0204" pitchFamily="34" charset="-122"/>
                <a:ea typeface="TTTGB Medium" panose="020C06030202040F0204" pitchFamily="34" charset="-122"/>
                <a:sym typeface="Arial" panose="020B0604020202020204"/>
              </a:rPr>
              <a:t>云游戏</a:t>
            </a:r>
            <a:endParaRPr kumimoji="1" lang="zh-CN" altLang="en-US" sz="1200" kern="0" dirty="0">
              <a:solidFill>
                <a:srgbClr val="FFFFFF"/>
              </a:solidFill>
              <a:latin typeface="TTTGB Medium" panose="020C06030202040F0204" pitchFamily="34" charset="-122"/>
              <a:ea typeface="TTTGB Medium" panose="020C06030202040F0204" pitchFamily="34" charset="-122"/>
              <a:sym typeface="Arial" panose="020B0604020202020204"/>
            </a:endParaRPr>
          </a:p>
        </p:txBody>
      </p:sp>
      <p:sp>
        <p:nvSpPr>
          <p:cNvPr id="108" name="圆角矩形 77"/>
          <p:cNvSpPr/>
          <p:nvPr/>
        </p:nvSpPr>
        <p:spPr>
          <a:xfrm>
            <a:off x="7875877" y="3594765"/>
            <a:ext cx="1257295" cy="44299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1" lang="zh-CN" altLang="en-US" sz="1200" kern="0" dirty="0">
                <a:solidFill>
                  <a:srgbClr val="FFFFFF"/>
                </a:solidFill>
                <a:latin typeface="TTTGB Medium" panose="020C06030202040F0204" pitchFamily="34" charset="-122"/>
                <a:ea typeface="TTTGB Medium" panose="020C06030202040F0204" pitchFamily="34" charset="-122"/>
                <a:sym typeface="Arial" panose="020B0604020202020204"/>
              </a:rPr>
              <a:t>直播应用</a:t>
            </a:r>
            <a:endParaRPr kumimoji="1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TTGB Medium" panose="020C06030202040F0204" pitchFamily="34" charset="-122"/>
              <a:ea typeface="TTTGB Medium" panose="020C06030202040F0204" pitchFamily="34" charset="-122"/>
              <a:sym typeface="Arial" panose="020B0604020202020204"/>
            </a:endParaRPr>
          </a:p>
        </p:txBody>
      </p:sp>
      <p:sp>
        <p:nvSpPr>
          <p:cNvPr id="109" name="圆柱体 80"/>
          <p:cNvSpPr/>
          <p:nvPr/>
        </p:nvSpPr>
        <p:spPr>
          <a:xfrm rot="5400000">
            <a:off x="7560097" y="4878603"/>
            <a:ext cx="63284" cy="529388"/>
          </a:xfrm>
          <a:prstGeom prst="can">
            <a:avLst/>
          </a:prstGeom>
          <a:solidFill>
            <a:srgbClr val="00B050"/>
          </a:solidFill>
          <a:ln w="2540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endParaRPr kumimoji="1" lang="zh-CN" altLang="en-US" sz="1200" kern="0">
              <a:solidFill>
                <a:srgbClr val="FFFFFF"/>
              </a:solidFill>
              <a:latin typeface="TTTGB Medium" panose="020C06030202040F0204" pitchFamily="34" charset="-122"/>
              <a:ea typeface="TTTGB Medium" panose="020C06030202040F0204" pitchFamily="34" charset="-122"/>
              <a:sym typeface="Arial" panose="020B0604020202020204"/>
            </a:endParaRPr>
          </a:p>
        </p:txBody>
      </p:sp>
      <p:sp>
        <p:nvSpPr>
          <p:cNvPr id="110" name="圆柱体 81"/>
          <p:cNvSpPr/>
          <p:nvPr/>
        </p:nvSpPr>
        <p:spPr>
          <a:xfrm rot="5400000">
            <a:off x="7560097" y="4208876"/>
            <a:ext cx="63284" cy="529388"/>
          </a:xfrm>
          <a:prstGeom prst="can">
            <a:avLst/>
          </a:prstGeom>
          <a:solidFill>
            <a:srgbClr val="00B050"/>
          </a:solidFill>
          <a:ln w="2540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endParaRPr kumimoji="1" lang="zh-CN" altLang="en-US" sz="1200" kern="0">
              <a:solidFill>
                <a:srgbClr val="FFFFFF"/>
              </a:solidFill>
              <a:latin typeface="TTTGB Medium" panose="020C06030202040F0204" pitchFamily="34" charset="-122"/>
              <a:ea typeface="TTTGB Medium" panose="020C06030202040F0204" pitchFamily="34" charset="-122"/>
              <a:sym typeface="Arial" panose="020B0604020202020204"/>
            </a:endParaRPr>
          </a:p>
        </p:txBody>
      </p:sp>
      <p:sp>
        <p:nvSpPr>
          <p:cNvPr id="111" name="圆柱体 82"/>
          <p:cNvSpPr/>
          <p:nvPr/>
        </p:nvSpPr>
        <p:spPr>
          <a:xfrm rot="5400000">
            <a:off x="7560097" y="3523668"/>
            <a:ext cx="63284" cy="529388"/>
          </a:xfrm>
          <a:prstGeom prst="can">
            <a:avLst/>
          </a:prstGeom>
          <a:solidFill>
            <a:srgbClr val="00B050"/>
          </a:solidFill>
          <a:ln w="2540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1" lang="zh-CN" alt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TTGB Medium" panose="020C06030202040F0204" pitchFamily="34" charset="-122"/>
              <a:ea typeface="TTTGB Medium" panose="020C06030202040F0204" pitchFamily="34" charset="-122"/>
              <a:sym typeface="Arial" panose="020B0604020202020204"/>
            </a:endParaRPr>
          </a:p>
        </p:txBody>
      </p:sp>
      <p:sp>
        <p:nvSpPr>
          <p:cNvPr id="112" name="圆角矩形 86"/>
          <p:cNvSpPr/>
          <p:nvPr/>
        </p:nvSpPr>
        <p:spPr>
          <a:xfrm>
            <a:off x="9064651" y="2966100"/>
            <a:ext cx="1124949" cy="44299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1" lang="en-US" altLang="zh-CN" sz="1200" kern="0" dirty="0">
                <a:solidFill>
                  <a:srgbClr val="FFFFFF"/>
                </a:solidFill>
                <a:latin typeface="TTTGB Medium" panose="020C06030202040F0204" pitchFamily="34" charset="-122"/>
                <a:ea typeface="TTTGB Medium" panose="020C06030202040F0204" pitchFamily="34" charset="-122"/>
                <a:sym typeface="Arial" panose="020B0604020202020204"/>
              </a:rPr>
              <a:t>Application LCM</a:t>
            </a:r>
            <a:endParaRPr kumimoji="1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TTGB Medium" panose="020C06030202040F0204" pitchFamily="34" charset="-122"/>
              <a:ea typeface="TTTGB Medium" panose="020C06030202040F0204" pitchFamily="34" charset="-122"/>
              <a:sym typeface="Arial" panose="020B0604020202020204"/>
            </a:endParaRPr>
          </a:p>
        </p:txBody>
      </p:sp>
      <p:cxnSp>
        <p:nvCxnSpPr>
          <p:cNvPr id="113" name="直线连接符 89"/>
          <p:cNvCxnSpPr>
            <a:stCxn id="96" idx="2"/>
            <a:endCxn id="112" idx="0"/>
          </p:cNvCxnSpPr>
          <p:nvPr/>
        </p:nvCxnSpPr>
        <p:spPr>
          <a:xfrm flipH="1">
            <a:off x="9627125" y="2479385"/>
            <a:ext cx="642221" cy="486715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</a:ln>
          <a:effectLst/>
        </p:spPr>
      </p:cxnSp>
      <p:cxnSp>
        <p:nvCxnSpPr>
          <p:cNvPr id="114" name="直线连接符 91"/>
          <p:cNvCxnSpPr>
            <a:stCxn id="112" idx="2"/>
            <a:endCxn id="108" idx="3"/>
          </p:cNvCxnSpPr>
          <p:nvPr/>
        </p:nvCxnSpPr>
        <p:spPr>
          <a:xfrm flipH="1">
            <a:off x="9133173" y="3409089"/>
            <a:ext cx="493953" cy="407171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</a:ln>
          <a:effectLst/>
        </p:spPr>
      </p:cxnSp>
      <p:cxnSp>
        <p:nvCxnSpPr>
          <p:cNvPr id="115" name="直线连接符 93"/>
          <p:cNvCxnSpPr>
            <a:stCxn id="112" idx="2"/>
            <a:endCxn id="106" idx="3"/>
          </p:cNvCxnSpPr>
          <p:nvPr/>
        </p:nvCxnSpPr>
        <p:spPr>
          <a:xfrm flipH="1">
            <a:off x="9133173" y="3409089"/>
            <a:ext cx="493953" cy="1075591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</a:ln>
          <a:effectLst/>
        </p:spPr>
      </p:cxnSp>
      <p:cxnSp>
        <p:nvCxnSpPr>
          <p:cNvPr id="116" name="直线连接符 95"/>
          <p:cNvCxnSpPr>
            <a:stCxn id="112" idx="2"/>
            <a:endCxn id="107" idx="3"/>
          </p:cNvCxnSpPr>
          <p:nvPr/>
        </p:nvCxnSpPr>
        <p:spPr>
          <a:xfrm flipH="1">
            <a:off x="9133173" y="3409089"/>
            <a:ext cx="493953" cy="1773775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olid"/>
          </a:ln>
          <a:effectLst/>
        </p:spPr>
      </p:cxnSp>
      <p:sp>
        <p:nvSpPr>
          <p:cNvPr id="117" name="圆角矩形 11"/>
          <p:cNvSpPr/>
          <p:nvPr/>
        </p:nvSpPr>
        <p:spPr>
          <a:xfrm>
            <a:off x="2784103" y="4104123"/>
            <a:ext cx="1187371" cy="502966"/>
          </a:xfrm>
          <a:prstGeom prst="roundRect">
            <a:avLst>
              <a:gd name="adj" fmla="val 9429"/>
            </a:avLst>
          </a:prstGeom>
          <a:solidFill>
            <a:schemeClr val="accent6">
              <a:lumMod val="75000"/>
            </a:schemeClr>
          </a:solidFill>
          <a:ln w="25400" cap="flat" cmpd="sng" algn="ctr">
            <a:solidFill>
              <a:srgbClr val="002060"/>
            </a:solidFill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kumimoji="1" lang="en-US" altLang="zh-CN" sz="1200" kern="0" dirty="0">
                <a:solidFill>
                  <a:srgbClr val="FFFFFF"/>
                </a:solidFill>
                <a:ea typeface="TTTGB Medium" panose="020C06030202040F0204" pitchFamily="34" charset="-122"/>
                <a:sym typeface="Arial" panose="020B0604020202020204"/>
              </a:rPr>
              <a:t>OPENNESS</a:t>
            </a:r>
            <a:endParaRPr kumimoji="1" lang="zh-CN" altLang="en-US" sz="1200" kern="0" dirty="0">
              <a:solidFill>
                <a:srgbClr val="FFFFFF"/>
              </a:solidFill>
              <a:ea typeface="TTTGB Medium" panose="020C06030202040F0204" pitchFamily="34" charset="-122"/>
              <a:sym typeface="Arial" panose="020B0604020202020204"/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3122039" y="2797615"/>
            <a:ext cx="1018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r>
              <a:rPr lang="en-US" altLang="zh-CN" sz="1200" kern="0" dirty="0">
                <a:solidFill>
                  <a:srgbClr val="000000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Arial" panose="020B0604020202020204"/>
                <a:sym typeface="Arial" panose="020B0604020202020204"/>
              </a:rPr>
              <a:t>Edge GW</a:t>
            </a:r>
            <a:endParaRPr lang="zh-CN" altLang="en-US" sz="1200" kern="0" dirty="0">
              <a:solidFill>
                <a:srgbClr val="000000"/>
              </a:solidFill>
              <a:latin typeface="TTTGB Medium" panose="020C06030202040F0204" pitchFamily="34" charset="-122"/>
              <a:ea typeface="TTTGB Medium" panose="020C06030202040F0204" pitchFamily="3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4271824" y="2746142"/>
            <a:ext cx="2368713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ts val="2000"/>
              </a:lnSpc>
              <a:spcAft>
                <a:spcPts val="0"/>
              </a:spcAft>
            </a:pPr>
            <a:r>
              <a:rPr lang="en-US" altLang="zh-CN" sz="1200" b="1" kern="100" spc="40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Times New Roman" panose="02020603050405020304" pitchFamily="18" charset="0"/>
              </a:rPr>
              <a:t>TSEC</a:t>
            </a:r>
            <a:r>
              <a:rPr lang="zh-CN" altLang="en-US" sz="1200" b="1" kern="100" spc="40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Times New Roman" panose="02020603050405020304" pitchFamily="18" charset="0"/>
              </a:rPr>
              <a:t> 边缘网关</a:t>
            </a:r>
            <a:endParaRPr lang="en-US" altLang="zh-CN" sz="1200" b="1" kern="100" spc="40" dirty="0">
              <a:solidFill>
                <a:schemeClr val="bg1"/>
              </a:solidFill>
              <a:latin typeface="TTTGB Medium" panose="020C06030202040F0204" pitchFamily="34" charset="-122"/>
              <a:ea typeface="TTTGB Medium" panose="020C06030202040F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9" name="矩形: 圆角 46"/>
          <p:cNvSpPr/>
          <p:nvPr/>
        </p:nvSpPr>
        <p:spPr bwMode="auto">
          <a:xfrm>
            <a:off x="1189135" y="3645736"/>
            <a:ext cx="1024166" cy="786952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38100" cap="flat" cmpd="dbl" algn="ctr">
            <a:solidFill>
              <a:srgbClr val="D9D9D9"/>
            </a:solidFill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kumimoji="1" lang="en-US" altLang="zh-CN" sz="1200" kern="0">
                <a:solidFill>
                  <a:srgbClr val="FFFFFF"/>
                </a:solidFill>
                <a:latin typeface="TTTGB Medium" panose="020C06030202040F0204" pitchFamily="34" charset="-122"/>
                <a:ea typeface="TTTGB Medium" panose="020C06030202040F0204" pitchFamily="34" charset="-122"/>
                <a:sym typeface="Arial" panose="020B0604020202020204"/>
              </a:rPr>
              <a:t>Edge</a:t>
            </a:r>
            <a:r>
              <a:rPr kumimoji="1" lang="zh-CN" altLang="en-US" sz="1200" kern="0">
                <a:solidFill>
                  <a:srgbClr val="FFFFFF"/>
                </a:solidFill>
                <a:latin typeface="TTTGB Medium" panose="020C06030202040F0204" pitchFamily="34" charset="-122"/>
                <a:ea typeface="TTTGB Medium" panose="020C06030202040F0204" pitchFamily="34" charset="-122"/>
                <a:sym typeface="Arial" panose="020B0604020202020204"/>
              </a:rPr>
              <a:t> </a:t>
            </a:r>
            <a:r>
              <a:rPr kumimoji="1" lang="en-US" altLang="zh-CN" sz="1200" kern="0" dirty="0">
                <a:solidFill>
                  <a:srgbClr val="FFFFFF"/>
                </a:solidFill>
                <a:latin typeface="TTTGB Medium" panose="020C06030202040F0204" pitchFamily="34" charset="-122"/>
                <a:ea typeface="TTTGB Medium" panose="020C06030202040F0204" pitchFamily="34" charset="-122"/>
                <a:sym typeface="Arial" panose="020B0604020202020204"/>
              </a:rPr>
              <a:t>UPF/SGW</a:t>
            </a:r>
            <a:endParaRPr kumimoji="1" lang="zh-CN" altLang="en-US" sz="1200" kern="0" dirty="0">
              <a:solidFill>
                <a:srgbClr val="FFFFFF"/>
              </a:solidFill>
              <a:latin typeface="TTTGB Medium" panose="020C06030202040F0204" pitchFamily="34" charset="-122"/>
              <a:ea typeface="TTTGB Medium" panose="020C06030202040F0204" pitchFamily="34" charset="-122"/>
              <a:sym typeface="Arial" panose="020B0604020202020204"/>
            </a:endParaRPr>
          </a:p>
        </p:txBody>
      </p:sp>
      <p:sp>
        <p:nvSpPr>
          <p:cNvPr id="44" name="Rectangle 75"/>
          <p:cNvSpPr/>
          <p:nvPr/>
        </p:nvSpPr>
        <p:spPr>
          <a:xfrm>
            <a:off x="4110008" y="6056627"/>
            <a:ext cx="1551220" cy="253137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</a:rPr>
              <a:t>X86/ARM</a:t>
            </a:r>
            <a:r>
              <a:rPr kumimoji="0" lang="zh-CN" alt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</a:rPr>
              <a:t> </a:t>
            </a:r>
            <a:r>
              <a:rPr kumimoji="0" lang="en-US" altLang="zh-CN" sz="11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</a:rPr>
              <a:t>Server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sp>
        <p:nvSpPr>
          <p:cNvPr id="47" name="Rectangle 75"/>
          <p:cNvSpPr/>
          <p:nvPr/>
        </p:nvSpPr>
        <p:spPr>
          <a:xfrm>
            <a:off x="5870442" y="6056627"/>
            <a:ext cx="1540191" cy="253137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</a:rPr>
              <a:t>Route/Switch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sp>
        <p:nvSpPr>
          <p:cNvPr id="48" name="Rectangle 75"/>
          <p:cNvSpPr/>
          <p:nvPr/>
        </p:nvSpPr>
        <p:spPr>
          <a:xfrm>
            <a:off x="7592243" y="6056627"/>
            <a:ext cx="1408812" cy="253137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TTGB Medium" panose="020C06030202040F0204" pitchFamily="34" charset="-122"/>
                <a:ea typeface="TTTGB Medium" panose="020C06030202040F0204" pitchFamily="34" charset="-122"/>
              </a:rPr>
              <a:t>GPU/FPGA …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  <p:sp>
        <p:nvSpPr>
          <p:cNvPr id="49" name="Rectangle 121"/>
          <p:cNvSpPr/>
          <p:nvPr/>
        </p:nvSpPr>
        <p:spPr>
          <a:xfrm>
            <a:off x="4110007" y="5740537"/>
            <a:ext cx="4891048" cy="251617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defTabSz="121856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kern="0" dirty="0">
                <a:solidFill>
                  <a:schemeClr val="bg1"/>
                </a:solidFill>
                <a:ea typeface="TTTGB Medium" panose="020C06030202040F0204" pitchFamily="34" charset="-122"/>
              </a:rPr>
              <a:t>B</a:t>
            </a:r>
            <a:r>
              <a:rPr lang="en-US" altLang="zh-CN" sz="1100" b="1" kern="0" dirty="0">
                <a:solidFill>
                  <a:schemeClr val="bg1"/>
                </a:solidFill>
                <a:ea typeface="TTTGB Medium" panose="020C06030202040F0204" pitchFamily="34" charset="-122"/>
              </a:rPr>
              <a:t>are-metal, K8S</a:t>
            </a:r>
            <a:r>
              <a:rPr lang="zh-CN" altLang="en-US" sz="1100" b="1" kern="0" dirty="0">
                <a:solidFill>
                  <a:schemeClr val="bg1"/>
                </a:solidFill>
                <a:ea typeface="TTTGB Medium" panose="020C06030202040F0204" pitchFamily="34" charset="-122"/>
              </a:rPr>
              <a:t> </a:t>
            </a:r>
            <a:r>
              <a:rPr lang="en-US" altLang="zh-CN" sz="1100" b="1" kern="0" dirty="0">
                <a:solidFill>
                  <a:schemeClr val="bg1"/>
                </a:solidFill>
                <a:ea typeface="TTTGB Medium" panose="020C06030202040F0204" pitchFamily="34" charset="-122"/>
              </a:rPr>
              <a:t>+ Container, OpenStack/</a:t>
            </a:r>
            <a:r>
              <a:rPr lang="en-US" altLang="zh-CN" sz="1100" b="1" kern="0" dirty="0" err="1">
                <a:solidFill>
                  <a:schemeClr val="bg1"/>
                </a:solidFill>
                <a:ea typeface="TTTGB Medium" panose="020C06030202040F0204" pitchFamily="34" charset="-122"/>
              </a:rPr>
              <a:t>StarlingX</a:t>
            </a:r>
            <a:r>
              <a:rPr lang="en-US" altLang="zh-CN" sz="1100" b="1" kern="0" dirty="0">
                <a:solidFill>
                  <a:schemeClr val="bg1"/>
                </a:solidFill>
                <a:ea typeface="TTTGB Medium" panose="020C06030202040F0204" pitchFamily="34" charset="-122"/>
              </a:rPr>
              <a:t> + KVM, IEC</a:t>
            </a:r>
            <a:endParaRPr lang="en-US" altLang="zh-CN" sz="1100" b="1" kern="0" dirty="0">
              <a:solidFill>
                <a:schemeClr val="bg1"/>
              </a:solidFill>
              <a:ea typeface="TTTGB Medium" panose="020C06030202040F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613578" y="5826443"/>
            <a:ext cx="2368713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ts val="2000"/>
              </a:lnSpc>
              <a:spcAft>
                <a:spcPts val="0"/>
              </a:spcAft>
            </a:pPr>
            <a:r>
              <a:rPr lang="en-US" altLang="zh-CN" sz="1200" b="1" kern="100" spc="40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Times New Roman" panose="02020603050405020304" pitchFamily="18" charset="0"/>
              </a:rPr>
              <a:t>MEC</a:t>
            </a:r>
            <a:r>
              <a:rPr lang="zh-CN" altLang="en-US" sz="1200" b="1" kern="100" spc="40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  <a:cs typeface="Times New Roman" panose="02020603050405020304" pitchFamily="18" charset="0"/>
              </a:rPr>
              <a:t>基础设施</a:t>
            </a:r>
            <a:endParaRPr lang="en-US" altLang="zh-CN" sz="1200" b="1" kern="100" spc="40" dirty="0">
              <a:solidFill>
                <a:schemeClr val="bg1"/>
              </a:solidFill>
              <a:latin typeface="TTTGB Medium" panose="020C06030202040F0204" pitchFamily="34" charset="-122"/>
              <a:ea typeface="TTTGB Medium" panose="020C06030202040F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3" name="标题 1"/>
          <p:cNvSpPr txBox="1"/>
          <p:nvPr/>
        </p:nvSpPr>
        <p:spPr>
          <a:xfrm>
            <a:off x="782945" y="1201353"/>
            <a:ext cx="10945216" cy="506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2000" b="1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可运行在虚机</a:t>
            </a:r>
            <a:r>
              <a:rPr lang="en-US" altLang="zh-CN" sz="2000" b="1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/</a:t>
            </a:r>
            <a:r>
              <a:rPr lang="zh-CN" altLang="en-US" sz="2000" b="1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容器</a:t>
            </a:r>
            <a:r>
              <a:rPr lang="en-US" altLang="zh-CN" sz="2000" b="1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/</a:t>
            </a:r>
            <a:r>
              <a:rPr lang="zh-CN" altLang="en-US" sz="2000" b="1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裸机上的网络层</a:t>
            </a:r>
            <a:r>
              <a:rPr lang="en-US" altLang="zh-CN" sz="2000" b="1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PaaS</a:t>
            </a:r>
            <a:r>
              <a:rPr lang="zh-CN" altLang="en-US" sz="2000" b="1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，已提交至</a:t>
            </a:r>
            <a:r>
              <a:rPr lang="en-US" altLang="zh-CN" sz="2000" b="1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LF Edge </a:t>
            </a:r>
            <a:r>
              <a:rPr lang="zh-CN" altLang="en-US" sz="2000" b="1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（</a:t>
            </a:r>
            <a:r>
              <a:rPr lang="en-US" altLang="zh-CN" sz="2000" b="1" dirty="0" err="1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Akraino</a:t>
            </a:r>
            <a:r>
              <a:rPr lang="zh-CN" altLang="en-US" sz="2000" b="1" dirty="0">
                <a:solidFill>
                  <a:schemeClr val="bg1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）</a:t>
            </a:r>
            <a:endParaRPr lang="en-US" altLang="zh-CN" sz="2000" b="1" dirty="0">
              <a:solidFill>
                <a:schemeClr val="bg1"/>
              </a:solidFill>
              <a:latin typeface="TTTGB Medium" panose="020C06030202040F0204" pitchFamily="34" charset="-122"/>
              <a:ea typeface="TTTGB Medium" panose="020C06030202040F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1"/>
          <p:cNvSpPr>
            <a:spLocks noGrp="1"/>
          </p:cNvSpPr>
          <p:nvPr>
            <p:ph type="title"/>
          </p:nvPr>
        </p:nvSpPr>
        <p:spPr>
          <a:xfrm>
            <a:off x="983431" y="13856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2800" b="1" kern="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TSEC</a:t>
            </a:r>
            <a:r>
              <a:rPr lang="zh-CN" altLang="en-US" sz="2800" b="1" kern="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架构开放与平台验证</a:t>
            </a:r>
            <a:endParaRPr lang="zh-CN" altLang="en-US" sz="2800" b="1" dirty="0">
              <a:latin typeface="微软雅黑" panose="020B0703020204020201" pitchFamily="34" charset="-122"/>
              <a:ea typeface="微软雅黑" panose="020B0703020204020201" pitchFamily="34" charset="-122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693" y="3274212"/>
            <a:ext cx="3456384" cy="1869430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8458003" y="2204864"/>
            <a:ext cx="1738990" cy="1656184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504" y="2204864"/>
            <a:ext cx="648072" cy="549986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01337" y="2698646"/>
            <a:ext cx="1310405" cy="1241242"/>
          </a:xfrm>
          <a:prstGeom prst="rect">
            <a:avLst/>
          </a:prstGeom>
        </p:spPr>
      </p:pic>
      <p:sp>
        <p:nvSpPr>
          <p:cNvPr id="59" name="文本框 58"/>
          <p:cNvSpPr txBox="1"/>
          <p:nvPr/>
        </p:nvSpPr>
        <p:spPr>
          <a:xfrm>
            <a:off x="4251495" y="4550191"/>
            <a:ext cx="3368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5G</a:t>
            </a:r>
            <a:endParaRPr lang="zh-CN" altLang="en-US" dirty="0"/>
          </a:p>
        </p:txBody>
      </p:sp>
      <p:sp>
        <p:nvSpPr>
          <p:cNvPr id="60" name="Text Placeholder 4"/>
          <p:cNvSpPr/>
          <p:nvPr/>
        </p:nvSpPr>
        <p:spPr>
          <a:xfrm>
            <a:off x="528182" y="5367761"/>
            <a:ext cx="8718727" cy="11798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ctr" defTabSz="731520">
              <a:lnSpc>
                <a:spcPct val="150000"/>
              </a:lnSpc>
              <a:spcBef>
                <a:spcPts val="1000"/>
              </a:spcBef>
              <a:defRPr sz="1400">
                <a:solidFill>
                  <a:srgbClr val="FFFFFF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  <a:sym typeface="微软雅黑" panose="020B0703020204020201" pitchFamily="34" charset="-122"/>
              </a:defRPr>
            </a:lvl1pPr>
          </a:lstStyle>
          <a:p>
            <a:pPr marL="342900" lvl="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/>
              <a:t>2019</a:t>
            </a:r>
            <a:r>
              <a:rPr lang="zh-CN" altLang="en-US" sz="1800" dirty="0"/>
              <a:t>年</a:t>
            </a:r>
            <a:r>
              <a:rPr lang="en-US" altLang="zh-CN" sz="1800" dirty="0"/>
              <a:t>6</a:t>
            </a:r>
            <a:r>
              <a:rPr lang="zh-CN" altLang="en-US" sz="1800" dirty="0"/>
              <a:t>月：向</a:t>
            </a:r>
            <a:r>
              <a:rPr lang="en-US" altLang="zh-CN" sz="1800" dirty="0" err="1"/>
              <a:t>Akraino</a:t>
            </a:r>
            <a:r>
              <a:rPr lang="zh-CN" altLang="en-US" sz="1800" dirty="0"/>
              <a:t>提交</a:t>
            </a:r>
            <a:r>
              <a:rPr lang="en-US" altLang="zh-CN" sz="1800" dirty="0"/>
              <a:t>5G MEC/Slice</a:t>
            </a:r>
            <a:r>
              <a:rPr lang="zh-CN" altLang="en-US" sz="1800" dirty="0"/>
              <a:t>、</a:t>
            </a:r>
            <a:r>
              <a:rPr lang="en-US" altLang="zh-CN" sz="1800" dirty="0" err="1"/>
              <a:t>AIoT</a:t>
            </a:r>
            <a:r>
              <a:rPr lang="zh-CN" altLang="en-US" sz="1800" dirty="0"/>
              <a:t>两个蓝图提案</a:t>
            </a:r>
            <a:endParaRPr lang="en-US" altLang="zh-CN" sz="1800" dirty="0"/>
          </a:p>
          <a:p>
            <a:pPr marL="342900" lvl="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/>
              <a:t>2019</a:t>
            </a:r>
            <a:r>
              <a:rPr lang="zh-CN" altLang="en-US" sz="1800" dirty="0"/>
              <a:t>年</a:t>
            </a:r>
            <a:r>
              <a:rPr lang="en-US" altLang="zh-CN" sz="1800" dirty="0"/>
              <a:t>6</a:t>
            </a:r>
            <a:r>
              <a:rPr lang="zh-CN" altLang="en-US" sz="1800" dirty="0"/>
              <a:t>月：上海</a:t>
            </a:r>
            <a:r>
              <a:rPr lang="en-US" altLang="zh-CN" sz="1800" dirty="0"/>
              <a:t>MWC</a:t>
            </a:r>
            <a:r>
              <a:rPr lang="zh-CN" altLang="en-US" sz="1800" dirty="0"/>
              <a:t>，基于</a:t>
            </a:r>
            <a:r>
              <a:rPr lang="en-US" altLang="zh-CN" sz="1800" dirty="0"/>
              <a:t>TSEC</a:t>
            </a:r>
            <a:r>
              <a:rPr lang="zh-CN" altLang="en-US" sz="1800" dirty="0"/>
              <a:t>的</a:t>
            </a:r>
            <a:r>
              <a:rPr lang="en-US" altLang="zh-CN" sz="1800" dirty="0"/>
              <a:t>5G</a:t>
            </a:r>
            <a:r>
              <a:rPr lang="zh-CN" altLang="en-US" sz="1800" dirty="0"/>
              <a:t>云游戏业务展示</a:t>
            </a:r>
            <a:endParaRPr lang="en-US" altLang="zh-CN" sz="1800" dirty="0"/>
          </a:p>
          <a:p>
            <a:pPr marL="342900" lvl="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/>
              <a:t>2019</a:t>
            </a:r>
            <a:r>
              <a:rPr lang="zh-CN" altLang="en-US" sz="1800" dirty="0"/>
              <a:t>年</a:t>
            </a:r>
            <a:r>
              <a:rPr lang="en-US" altLang="zh-CN" sz="1800" dirty="0"/>
              <a:t>5</a:t>
            </a:r>
            <a:r>
              <a:rPr lang="zh-CN" altLang="en-US" sz="1800" dirty="0"/>
              <a:t>月：腾讯全球数字生态大会，基于</a:t>
            </a:r>
            <a:r>
              <a:rPr lang="en-US" altLang="zh-CN" sz="1800" dirty="0"/>
              <a:t>TSEC</a:t>
            </a:r>
            <a:r>
              <a:rPr lang="zh-CN" altLang="en-US" sz="1800" dirty="0"/>
              <a:t>的智能办公业务展示</a:t>
            </a:r>
            <a:endParaRPr lang="en-US" altLang="zh-CN" sz="1800" dirty="0"/>
          </a:p>
        </p:txBody>
      </p:sp>
      <p:sp>
        <p:nvSpPr>
          <p:cNvPr id="38" name="文本框 37"/>
          <p:cNvSpPr txBox="1"/>
          <p:nvPr/>
        </p:nvSpPr>
        <p:spPr>
          <a:xfrm>
            <a:off x="8022166" y="1519770"/>
            <a:ext cx="2934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B0F0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IoT</a:t>
            </a:r>
            <a:r>
              <a:rPr lang="zh-CN" altLang="en-US" sz="2000" b="1" dirty="0">
                <a:solidFill>
                  <a:srgbClr val="00B0F0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智能办公</a:t>
            </a:r>
            <a:endParaRPr lang="zh-CN" altLang="en-US" sz="2000" b="1" dirty="0">
              <a:solidFill>
                <a:srgbClr val="00B0F0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575720" y="1504381"/>
            <a:ext cx="2934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B0F0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5G</a:t>
            </a:r>
            <a:r>
              <a:rPr lang="zh-CN" altLang="en-US" sz="2000" b="1" dirty="0">
                <a:solidFill>
                  <a:srgbClr val="00B0F0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云游戏</a:t>
            </a:r>
            <a:endParaRPr lang="zh-CN" altLang="en-US" sz="2000" b="1" dirty="0">
              <a:solidFill>
                <a:srgbClr val="00B0F0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182" y="2200793"/>
            <a:ext cx="3493690" cy="196520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51584" y="1988840"/>
            <a:ext cx="10369152" cy="2786239"/>
            <a:chOff x="6983313" y="2726761"/>
            <a:chExt cx="15822625" cy="4285293"/>
          </a:xfrm>
        </p:grpSpPr>
        <p:pic>
          <p:nvPicPr>
            <p:cNvPr id="4" name="图片 3" descr="图片包含 纵横字谜, 文字&#10;&#10;描述已自动生成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983313" y="2726761"/>
              <a:ext cx="4285294" cy="4285293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1818004" y="3578811"/>
              <a:ext cx="10987934" cy="22011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1800"/>
                </a:spcBef>
              </a:pPr>
              <a:r>
                <a:rPr lang="zh-CN" altLang="en-US" sz="3600" b="1" dirty="0">
                  <a:solidFill>
                    <a:schemeClr val="bg1"/>
                  </a:solidFill>
                  <a:latin typeface="微软雅黑" panose="020B0703020204020201" pitchFamily="34" charset="-122"/>
                  <a:ea typeface="微软雅黑" panose="020B0703020204020201" pitchFamily="34" charset="-122"/>
                </a:rPr>
                <a:t>腾讯</a:t>
              </a:r>
              <a:r>
                <a:rPr lang="en-US" altLang="zh-CN" sz="3600" b="1" dirty="0">
                  <a:solidFill>
                    <a:schemeClr val="bg1"/>
                  </a:solidFill>
                  <a:latin typeface="微软雅黑" panose="020B0703020204020201" pitchFamily="34" charset="-122"/>
                  <a:ea typeface="微软雅黑" panose="020B0703020204020201" pitchFamily="34" charset="-122"/>
                </a:rPr>
                <a:t>5G</a:t>
              </a:r>
              <a:r>
                <a:rPr lang="zh-CN" altLang="en-US" sz="3600" b="1" dirty="0">
                  <a:solidFill>
                    <a:schemeClr val="bg1"/>
                  </a:solidFill>
                  <a:latin typeface="微软雅黑" panose="020B0703020204020201" pitchFamily="34" charset="-122"/>
                  <a:ea typeface="微软雅黑" panose="020B0703020204020201" pitchFamily="34" charset="-122"/>
                </a:rPr>
                <a:t>与物联网</a:t>
              </a:r>
              <a:endParaRPr lang="en-US" altLang="zh-CN" sz="3600" b="1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endParaRPr>
            </a:p>
            <a:p>
              <a:pPr>
                <a:spcBef>
                  <a:spcPts val="1800"/>
                </a:spcBef>
              </a:pPr>
              <a:r>
                <a:rPr lang="zh-CN" altLang="en-US" sz="3600" b="1" dirty="0">
                  <a:solidFill>
                    <a:schemeClr val="bg1"/>
                  </a:solidFill>
                  <a:latin typeface="微软雅黑" panose="020B0703020204020201" pitchFamily="34" charset="-122"/>
                  <a:ea typeface="微软雅黑" panose="020B0703020204020201" pitchFamily="34" charset="-122"/>
                </a:rPr>
                <a:t>连接一切，开放共赢</a:t>
              </a:r>
              <a:endParaRPr lang="en-US" altLang="zh-CN" sz="3200" b="1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/>
          <p:cNvSpPr/>
          <p:nvPr/>
        </p:nvSpPr>
        <p:spPr>
          <a:xfrm>
            <a:off x="2279576" y="3429000"/>
            <a:ext cx="7636279" cy="9592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ctr" defTabSz="731520">
              <a:lnSpc>
                <a:spcPct val="150000"/>
              </a:lnSpc>
              <a:spcBef>
                <a:spcPts val="1000"/>
              </a:spcBef>
              <a:defRPr sz="1400">
                <a:solidFill>
                  <a:srgbClr val="FFFFFF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  <a:sym typeface="微软雅黑" panose="020B0703020204020201" pitchFamily="34" charset="-122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  <a:buSzPts val="2800"/>
            </a:pPr>
            <a:r>
              <a:rPr lang="en-US" altLang="zh-CN" sz="2400" b="1" dirty="0"/>
              <a:t>LF Edge</a:t>
            </a:r>
            <a:endParaRPr lang="en-US" altLang="zh-CN" sz="2400" b="1" dirty="0"/>
          </a:p>
          <a:p>
            <a:pPr lvl="0">
              <a:lnSpc>
                <a:spcPct val="100000"/>
              </a:lnSpc>
              <a:spcAft>
                <a:spcPts val="0"/>
              </a:spcAft>
              <a:buSzPts val="2800"/>
            </a:pPr>
            <a:r>
              <a:rPr lang="en-US" altLang="zh-CN" sz="2400" b="1" dirty="0"/>
              <a:t>Linux</a:t>
            </a:r>
            <a:r>
              <a:rPr lang="zh-CN" altLang="en-US" sz="2400" b="1" dirty="0"/>
              <a:t>基金会边缘计算开源社区</a:t>
            </a:r>
            <a:endParaRPr lang="en-US" altLang="zh-CN" sz="2400" b="1" dirty="0"/>
          </a:p>
        </p:txBody>
      </p:sp>
      <p:grpSp>
        <p:nvGrpSpPr>
          <p:cNvPr id="2" name="组合 1"/>
          <p:cNvGrpSpPr/>
          <p:nvPr/>
        </p:nvGrpSpPr>
        <p:grpSpPr>
          <a:xfrm>
            <a:off x="5661359" y="2042943"/>
            <a:ext cx="872714" cy="872714"/>
            <a:chOff x="1631504" y="2348880"/>
            <a:chExt cx="872714" cy="872714"/>
          </a:xfrm>
        </p:grpSpPr>
        <p:sp>
          <p:nvSpPr>
            <p:cNvPr id="9" name="Oval 2"/>
            <p:cNvSpPr/>
            <p:nvPr/>
          </p:nvSpPr>
          <p:spPr>
            <a:xfrm>
              <a:off x="1631504" y="2348880"/>
              <a:ext cx="872714" cy="872714"/>
            </a:xfrm>
            <a:prstGeom prst="ellipse">
              <a:avLst/>
            </a:prstGeom>
            <a:noFill/>
            <a:ln w="12700" cap="flat">
              <a:solidFill>
                <a:srgbClr val="18BDD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 panose="020B0703020204020201" pitchFamily="34" charset="-122"/>
                  <a:ea typeface="微软雅黑" panose="020B0703020204020201" pitchFamily="34" charset="-122"/>
                  <a:cs typeface="微软雅黑" panose="020B0703020204020201" pitchFamily="34" charset="-122"/>
                  <a:sym typeface="微软雅黑" panose="020B0703020204020201" pitchFamily="34" charset="-122"/>
                </a:defRPr>
              </a:pPr>
              <a:endParaRPr sz="2400" b="1">
                <a:latin typeface="微软雅黑" panose="020B0703020204020201" pitchFamily="34" charset="-122"/>
                <a:ea typeface="微软雅黑" panose="020B0703020204020201" pitchFamily="34" charset="-122"/>
              </a:endParaRPr>
            </a:p>
          </p:txBody>
        </p:sp>
        <p:sp>
          <p:nvSpPr>
            <p:cNvPr id="11" name="TextBox 29"/>
            <p:cNvSpPr/>
            <p:nvPr/>
          </p:nvSpPr>
          <p:spPr>
            <a:xfrm>
              <a:off x="1911088" y="2524909"/>
              <a:ext cx="313546" cy="523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2000" b="1">
                  <a:solidFill>
                    <a:srgbClr val="00CCCC"/>
                  </a:solidFill>
                  <a:latin typeface="微软雅黑" panose="020B0703020204020201" pitchFamily="34" charset="-122"/>
                  <a:ea typeface="微软雅黑" panose="020B0703020204020201" pitchFamily="34" charset="-122"/>
                  <a:cs typeface="微软雅黑" panose="020B0703020204020201" pitchFamily="34" charset="-122"/>
                  <a:sym typeface="微软雅黑" panose="020B0703020204020201" pitchFamily="34" charset="-122"/>
                </a:defRPr>
              </a:lvl1pPr>
            </a:lstStyle>
            <a:p>
              <a:r>
                <a:rPr sz="2800" dirty="0"/>
                <a:t>1</a:t>
              </a:r>
              <a:endParaRPr sz="2800" dirty="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98;p139"/>
          <p:cNvSpPr/>
          <p:nvPr/>
        </p:nvSpPr>
        <p:spPr>
          <a:xfrm>
            <a:off x="911424" y="1261388"/>
            <a:ext cx="11230200" cy="3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Gill Sans"/>
                <a:sym typeface="Gill Sans"/>
              </a:rPr>
              <a:t>Q: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Gill Sans"/>
                <a:sym typeface="Gill Sans"/>
              </a:rPr>
              <a:t>使用率最高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Gill Sans"/>
                <a:sym typeface="Gill Sans"/>
              </a:rPr>
              <a:t>5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Gill Sans"/>
                <a:sym typeface="Gill Sans"/>
              </a:rPr>
              <a:t>个（或更多）的边缘服务是什么？</a:t>
            </a:r>
            <a:endParaRPr sz="2000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  <a:cs typeface="Gill Sans"/>
              <a:sym typeface="Gill Sans"/>
            </a:endParaRPr>
          </a:p>
        </p:txBody>
      </p:sp>
      <p:sp>
        <p:nvSpPr>
          <p:cNvPr id="5" name="Google Shape;999;p139"/>
          <p:cNvSpPr txBox="1"/>
          <p:nvPr/>
        </p:nvSpPr>
        <p:spPr>
          <a:xfrm>
            <a:off x="911424" y="594105"/>
            <a:ext cx="11711100" cy="441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240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Gill Sans"/>
                <a:sym typeface="Gill Sans"/>
              </a:rPr>
              <a:t>边缘服务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Gill Sans"/>
                <a:sym typeface="Gill Sans"/>
              </a:rPr>
              <a:t>: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Gill Sans"/>
                <a:sym typeface="Gill Sans"/>
              </a:rPr>
              <a:t>非传统的视频业务以及物联网驱动</a:t>
            </a:r>
            <a:endParaRPr lang="en-US" sz="2800" b="1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</p:txBody>
      </p:sp>
      <p:sp>
        <p:nvSpPr>
          <p:cNvPr id="6" name="Google Shape;1001;p139"/>
          <p:cNvSpPr txBox="1"/>
          <p:nvPr/>
        </p:nvSpPr>
        <p:spPr>
          <a:xfrm>
            <a:off x="7392144" y="2420888"/>
            <a:ext cx="4248472" cy="252028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99"/>
              <a:buFont typeface="Arial" panose="020B0604020202020204" pitchFamily="34" charset="0"/>
              <a:buChar char="›"/>
            </a:pPr>
            <a:r>
              <a:rPr lang="zh-CN" altLang="en-US" sz="180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延迟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20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毫秒以内</a:t>
            </a:r>
            <a:endParaRPr lang="en-US" altLang="zh-CN" sz="1800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99"/>
              <a:buFont typeface="Arial" panose="020B0604020202020204" pitchFamily="34" charset="0"/>
              <a:buChar char="›"/>
            </a:pPr>
            <a:r>
              <a:rPr lang="zh-CN" altLang="en-US" sz="180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超大带宽为主要驱动力</a:t>
            </a:r>
            <a:endParaRPr lang="en-US" sz="1800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  <a:p>
            <a:pPr fontAlgn="auto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799"/>
              <a:buFont typeface="Arial" panose="020B0604020202020204" pitchFamily="34" charset="0"/>
              <a:buChar char="›"/>
            </a:pPr>
            <a:r>
              <a:rPr lang="zh-CN" altLang="en-US" sz="180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边缘计算优化的应用包括以下元素：自然语言处理，人脸识别，沉浸式体验、数据安全、离线处理等</a:t>
            </a:r>
            <a:endParaRPr lang="en-US" sz="1800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  <a:p>
            <a:pPr indent="-1143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99"/>
              <a:buFont typeface="Arial" panose="020B0604020202020204" pitchFamily="34" charset="0"/>
              <a:buNone/>
            </a:pPr>
            <a:endParaRPr lang="en-US" sz="1800" dirty="0">
              <a:solidFill>
                <a:srgbClr val="58595B"/>
              </a:solidFill>
            </a:endParaRPr>
          </a:p>
        </p:txBody>
      </p:sp>
      <p:cxnSp>
        <p:nvCxnSpPr>
          <p:cNvPr id="7" name="Google Shape;1002;p139"/>
          <p:cNvCxnSpPr/>
          <p:nvPr/>
        </p:nvCxnSpPr>
        <p:spPr>
          <a:xfrm>
            <a:off x="6818123" y="2012644"/>
            <a:ext cx="0" cy="4326600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" name="Google Shape;1004;p13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09249" y="1882772"/>
            <a:ext cx="6097547" cy="464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6922" y="143214"/>
            <a:ext cx="10515600" cy="132556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buClr>
                <a:srgbClr val="168FDF"/>
              </a:buClr>
              <a:buSzPts val="3600"/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LF Edge –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为边缘计算建立统一开源框架的国际社区</a:t>
            </a:r>
            <a:endParaRPr lang="en-US" altLang="zh-CN" sz="2800" b="1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</p:txBody>
      </p:sp>
      <p:sp>
        <p:nvSpPr>
          <p:cNvPr id="91" name="Google Shape;1477;p144"/>
          <p:cNvSpPr/>
          <p:nvPr/>
        </p:nvSpPr>
        <p:spPr>
          <a:xfrm>
            <a:off x="4312636" y="2251085"/>
            <a:ext cx="5987400" cy="3927000"/>
          </a:xfrm>
          <a:prstGeom prst="rect">
            <a:avLst/>
          </a:prstGeom>
          <a:solidFill>
            <a:srgbClr val="F2F2F2"/>
          </a:solidFill>
          <a:ln w="28575" cap="flat" cmpd="sng">
            <a:solidFill>
              <a:srgbClr val="A044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</a:pPr>
            <a:endParaRPr sz="1600" b="0" i="0" u="none" strike="noStrike" cap="none">
              <a:solidFill>
                <a:srgbClr val="000000"/>
              </a:solidFill>
              <a:latin typeface="微软雅黑" panose="020B0703020204020201" pitchFamily="34" charset="-122"/>
              <a:ea typeface="微软雅黑" panose="020B0703020204020201" pitchFamily="34" charset="-122"/>
              <a:cs typeface="Gill Sans"/>
              <a:sym typeface="Gill Sans"/>
            </a:endParaRPr>
          </a:p>
        </p:txBody>
      </p:sp>
      <p:sp>
        <p:nvSpPr>
          <p:cNvPr id="92" name="Google Shape;1478;p144"/>
          <p:cNvSpPr/>
          <p:nvPr/>
        </p:nvSpPr>
        <p:spPr>
          <a:xfrm>
            <a:off x="2135560" y="2333989"/>
            <a:ext cx="8032800" cy="7032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A044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Gill Sans"/>
                <a:sym typeface="Gill Sans"/>
              </a:rPr>
              <a:t>IoT </a:t>
            </a:r>
            <a:r>
              <a:rPr lang="zh-CN" altLang="en-US" sz="1600" b="0" i="0" u="none" strike="noStrike" cap="none" dirty="0">
                <a:solidFill>
                  <a:srgbClr val="000000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Gill Sans"/>
                <a:sym typeface="Gill Sans"/>
              </a:rPr>
              <a:t>设备和云之间的互操作</a:t>
            </a:r>
            <a:endParaRPr sz="1200" b="0" i="0" u="none" strike="noStrike" cap="none" dirty="0">
              <a:solidFill>
                <a:srgbClr val="000000"/>
              </a:solidFill>
              <a:latin typeface="微软雅黑" panose="020B0703020204020201" pitchFamily="34" charset="-122"/>
              <a:ea typeface="微软雅黑" panose="020B0703020204020201" pitchFamily="3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93" name="Google Shape;1479;p144"/>
          <p:cNvSpPr/>
          <p:nvPr/>
        </p:nvSpPr>
        <p:spPr>
          <a:xfrm>
            <a:off x="2135560" y="4319533"/>
            <a:ext cx="1600800" cy="741000"/>
          </a:xfrm>
          <a:prstGeom prst="rect">
            <a:avLst/>
          </a:prstGeom>
          <a:noFill/>
          <a:ln w="2857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Gill Sans"/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Gill Sans"/>
                <a:sym typeface="Gill Sans"/>
              </a:rPr>
              <a:t>Lightweight real-time </a:t>
            </a:r>
            <a:endParaRPr sz="1200" b="0" i="0" u="none" strike="noStrike" cap="none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  <a:cs typeface="Arial" panose="020B0604020202020204"/>
              <a:sym typeface="Arial" panose="020B0604020202020204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Gill Sans"/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Gill Sans"/>
                <a:sym typeface="Gill Sans"/>
              </a:rPr>
              <a:t>hypervisor</a:t>
            </a:r>
            <a:endParaRPr sz="1200" b="0" i="0" u="none" strike="noStrike" cap="none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  <a:cs typeface="Arial" panose="020B0604020202020204"/>
              <a:sym typeface="Arial" panose="020B0604020202020204"/>
            </a:endParaRPr>
          </a:p>
        </p:txBody>
      </p:sp>
      <p:pic>
        <p:nvPicPr>
          <p:cNvPr id="94" name="Google Shape;1480;p144" descr="Image result for edgex foundry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718430" y="2409837"/>
            <a:ext cx="2725705" cy="295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1481;p144" descr="Image result for akraino edge stack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090104" y="3418609"/>
            <a:ext cx="2061442" cy="1226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495;p144" descr="Image result for acrn logo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76063" y="4688206"/>
            <a:ext cx="322350" cy="29651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496;p144"/>
          <p:cNvSpPr/>
          <p:nvPr/>
        </p:nvSpPr>
        <p:spPr>
          <a:xfrm>
            <a:off x="2135560" y="5125369"/>
            <a:ext cx="1676700" cy="670800"/>
          </a:xfrm>
          <a:prstGeom prst="rect">
            <a:avLst/>
          </a:prstGeom>
          <a:noFill/>
          <a:ln w="2857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</a:pPr>
            <a:r>
              <a:rPr lang="en-US" sz="900" b="0" i="0" u="none" strike="noStrike" cap="none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Gill Sans"/>
                <a:sym typeface="Gill Sans"/>
              </a:rPr>
              <a:t>Trusted device onboarding across dynamic supply chain via </a:t>
            </a:r>
            <a:r>
              <a:rPr lang="en-US" sz="900" b="0" i="0" u="sng" strike="noStrike" cap="none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Gill Sans"/>
                <a:sym typeface="Gill Sans"/>
                <a:hlinkClick r:id="rId4"/>
              </a:rPr>
              <a:t>Intel-Arm collaboration</a:t>
            </a:r>
            <a:endParaRPr sz="900" b="0" i="0" u="none" strike="noStrike" cap="none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  <a:cs typeface="Gill Sans"/>
              <a:sym typeface="Gill Sans"/>
            </a:endParaRPr>
          </a:p>
        </p:txBody>
      </p:sp>
      <p:cxnSp>
        <p:nvCxnSpPr>
          <p:cNvPr id="109" name="Google Shape;1497;p144"/>
          <p:cNvCxnSpPr/>
          <p:nvPr/>
        </p:nvCxnSpPr>
        <p:spPr>
          <a:xfrm>
            <a:off x="1728510" y="6045176"/>
            <a:ext cx="2505900" cy="0"/>
          </a:xfrm>
          <a:prstGeom prst="straightConnector1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4" name="Google Shape;1502;p144"/>
          <p:cNvCxnSpPr>
            <a:stCxn id="92" idx="3"/>
            <a:endCxn id="91" idx="3"/>
          </p:cNvCxnSpPr>
          <p:nvPr/>
        </p:nvCxnSpPr>
        <p:spPr>
          <a:xfrm>
            <a:off x="10168360" y="2685589"/>
            <a:ext cx="131700" cy="1529100"/>
          </a:xfrm>
          <a:prstGeom prst="bentConnector3">
            <a:avLst>
              <a:gd name="adj1" fmla="val 1455622"/>
            </a:avLst>
          </a:prstGeom>
          <a:noFill/>
          <a:ln w="38100" cap="flat" cmpd="sng">
            <a:solidFill>
              <a:srgbClr val="9164CC"/>
            </a:solidFill>
            <a:prstDash val="solid"/>
            <a:miter lim="800000"/>
            <a:headEnd type="stealth" w="med" len="med"/>
            <a:tailEnd type="stealth" w="med" len="med"/>
          </a:ln>
        </p:spPr>
      </p:cxnSp>
      <p:sp>
        <p:nvSpPr>
          <p:cNvPr id="115" name="Google Shape;1503;p144"/>
          <p:cNvSpPr txBox="1"/>
          <p:nvPr/>
        </p:nvSpPr>
        <p:spPr>
          <a:xfrm>
            <a:off x="10551693" y="3023614"/>
            <a:ext cx="1260921" cy="12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Gill Sans"/>
              <a:buNone/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Gill Sans"/>
                <a:sym typeface="Gill Sans"/>
              </a:rPr>
              <a:t>用于物联边缘工作流的智能编排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Gill Sans"/>
                <a:sym typeface="Gill Sans"/>
              </a:rPr>
              <a:t>API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Gill Sans"/>
                <a:sym typeface="Gill Sans"/>
              </a:rPr>
              <a:t>接口</a:t>
            </a:r>
            <a:endParaRPr sz="1200" b="0" i="0" u="none" strike="noStrike" cap="none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116" name="Google Shape;1504;p144"/>
          <p:cNvSpPr/>
          <p:nvPr/>
        </p:nvSpPr>
        <p:spPr>
          <a:xfrm>
            <a:off x="2135560" y="1922392"/>
            <a:ext cx="8164500" cy="2400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A044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Gill Sans"/>
                <a:sym typeface="Gill Sans"/>
              </a:rPr>
              <a:t>Edge Computing Glossary</a:t>
            </a:r>
            <a:endParaRPr sz="1200" b="0" i="0" u="none" strike="noStrike" cap="none">
              <a:solidFill>
                <a:srgbClr val="000000"/>
              </a:solidFill>
              <a:latin typeface="微软雅黑" panose="020B0703020204020201" pitchFamily="34" charset="-122"/>
              <a:ea typeface="微软雅黑" panose="020B0703020204020201" pitchFamily="3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117" name="Google Shape;1505;p144"/>
          <p:cNvSpPr/>
          <p:nvPr/>
        </p:nvSpPr>
        <p:spPr>
          <a:xfrm>
            <a:off x="6528048" y="4802269"/>
            <a:ext cx="3296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rPr lang="zh-CN" altLang="en-US" sz="1400" b="0" i="0" u="none" strike="noStrike" cap="none" dirty="0">
                <a:solidFill>
                  <a:srgbClr val="000000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Gill Sans"/>
                <a:sym typeface="Gill Sans"/>
              </a:rPr>
              <a:t>应用与网络服务提供和编排</a:t>
            </a:r>
            <a:endParaRPr sz="1100" b="0" i="0" u="none" strike="noStrike" cap="none" dirty="0">
              <a:solidFill>
                <a:srgbClr val="000000"/>
              </a:solidFill>
              <a:latin typeface="微软雅黑" panose="020B0703020204020201" pitchFamily="34" charset="-122"/>
              <a:ea typeface="微软雅黑" panose="020B0703020204020201" pitchFamily="3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118" name="Google Shape;1506;p144"/>
          <p:cNvSpPr/>
          <p:nvPr/>
        </p:nvSpPr>
        <p:spPr>
          <a:xfrm>
            <a:off x="2118079" y="3071828"/>
            <a:ext cx="1627500" cy="11559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</a:pPr>
            <a:r>
              <a:rPr lang="en-US" sz="1200" b="0" i="0" u="none" strike="noStrike" cap="none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Gill Sans"/>
                <a:sym typeface="Gill Sans"/>
              </a:rPr>
              <a:t>Edge OS</a:t>
            </a:r>
            <a:endParaRPr sz="1200" b="0" i="0" u="none" strike="noStrike" cap="none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19" name="Google Shape;1507;p144" descr="Image result for vmware photon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241327" y="3860562"/>
            <a:ext cx="1074436" cy="34285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508;p144"/>
          <p:cNvSpPr/>
          <p:nvPr/>
        </p:nvSpPr>
        <p:spPr>
          <a:xfrm>
            <a:off x="3812148" y="3037173"/>
            <a:ext cx="1934700" cy="31410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Gill Sans"/>
                <a:sym typeface="Gill Sans"/>
              </a:rPr>
              <a:t>OR</a:t>
            </a:r>
            <a:endParaRPr sz="1200" b="0" i="0" u="none" strike="noStrike" cap="none">
              <a:solidFill>
                <a:srgbClr val="000000"/>
              </a:solidFill>
              <a:latin typeface="微软雅黑" panose="020B0703020204020201" pitchFamily="34" charset="-122"/>
              <a:ea typeface="微软雅黑" panose="020B0703020204020201" pitchFamily="34" charset="-122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21" name="Google Shape;1509;p144" descr="Image result for zephyr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2144569" y="3257166"/>
            <a:ext cx="1208463" cy="6084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" name="Google Shape;1511;p144"/>
          <p:cNvCxnSpPr/>
          <p:nvPr/>
        </p:nvCxnSpPr>
        <p:spPr>
          <a:xfrm>
            <a:off x="3788703" y="3037172"/>
            <a:ext cx="19533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dash"/>
            <a:miter lim="800000"/>
            <a:headEnd type="none" w="sm" len="sm"/>
            <a:tailEnd type="none" w="sm" len="sm"/>
          </a:ln>
        </p:spPr>
      </p:cxnSp>
      <p:pic>
        <p:nvPicPr>
          <p:cNvPr id="123" name="Google Shape;1513;p144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4012519" y="3485490"/>
            <a:ext cx="1499016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514;p144"/>
          <p:cNvPicPr preferRelativeResize="0"/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4046901" y="5047495"/>
            <a:ext cx="144760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矩形 125"/>
          <p:cNvSpPr/>
          <p:nvPr/>
        </p:nvSpPr>
        <p:spPr>
          <a:xfrm>
            <a:off x="845434" y="1234464"/>
            <a:ext cx="104359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fontAlgn="auto">
              <a:lnSpc>
                <a:spcPct val="100000"/>
              </a:lnSpc>
              <a:spcAft>
                <a:spcPts val="0"/>
              </a:spcAft>
              <a:buSzPts val="2800"/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主要项目</a:t>
            </a:r>
            <a:r>
              <a:rPr lang="en-US" altLang="zh-CN" b="1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: </a:t>
            </a:r>
            <a:r>
              <a:rPr lang="en-US" altLang="zh-CN" b="1" dirty="0" err="1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Akraino</a:t>
            </a:r>
            <a:r>
              <a:rPr lang="en-US" altLang="zh-CN" b="1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, </a:t>
            </a:r>
            <a:r>
              <a:rPr lang="en-US" altLang="zh-CN" b="1" dirty="0" err="1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EdgeX</a:t>
            </a:r>
            <a:r>
              <a:rPr lang="en-US" altLang="zh-CN" b="1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, Home Edge, EVE, </a:t>
            </a:r>
            <a:r>
              <a:rPr lang="zh-CN" altLang="en-US" b="1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覆盖物联网、</a:t>
            </a:r>
            <a:r>
              <a:rPr lang="en-US" altLang="zh-CN" b="1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5G</a:t>
            </a:r>
            <a:r>
              <a:rPr lang="zh-CN" altLang="en-US" b="1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、云服务和企业边缘场景</a:t>
            </a:r>
            <a:endParaRPr lang="en-US" altLang="zh-CN" b="1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</p:txBody>
      </p:sp>
      <p:sp>
        <p:nvSpPr>
          <p:cNvPr id="40" name="Google Shape;1482;p144"/>
          <p:cNvSpPr txBox="1"/>
          <p:nvPr/>
        </p:nvSpPr>
        <p:spPr>
          <a:xfrm>
            <a:off x="443635" y="2463220"/>
            <a:ext cx="1715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rPr lang="en-US" sz="1200" b="1" i="0" u="none" strike="noStrike" cap="none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Gill Sans"/>
                <a:sym typeface="Gill Sans"/>
              </a:rPr>
              <a:t>Application Interoperability</a:t>
            </a:r>
            <a:endParaRPr sz="1050" b="1" i="0" u="none" strike="noStrike" cap="none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41" name="Google Shape;1483;p144"/>
          <p:cNvSpPr txBox="1"/>
          <p:nvPr/>
        </p:nvSpPr>
        <p:spPr>
          <a:xfrm>
            <a:off x="731105" y="3484053"/>
            <a:ext cx="65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rPr lang="en-US" sz="1200" b="1" i="0" u="none" strike="noStrike" cap="none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Gill Sans"/>
                <a:sym typeface="Gill Sans"/>
              </a:rPr>
              <a:t>OS</a:t>
            </a:r>
            <a:endParaRPr sz="1050" b="1" i="0" u="none" strike="noStrike" cap="none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42" name="Google Shape;1484;p144"/>
          <p:cNvSpPr txBox="1"/>
          <p:nvPr/>
        </p:nvSpPr>
        <p:spPr>
          <a:xfrm>
            <a:off x="443636" y="4469991"/>
            <a:ext cx="137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rPr lang="en-US" sz="1200" b="1" i="0" u="none" strike="noStrike" cap="none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Gill Sans"/>
                <a:sym typeface="Gill Sans"/>
              </a:rPr>
              <a:t>Hypervisor</a:t>
            </a:r>
            <a:endParaRPr sz="1050" b="1" i="0" u="none" strike="noStrike" cap="none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43" name="Google Shape;1485;p144"/>
          <p:cNvSpPr txBox="1"/>
          <p:nvPr/>
        </p:nvSpPr>
        <p:spPr>
          <a:xfrm>
            <a:off x="443635" y="4998650"/>
            <a:ext cx="1562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rPr lang="en-US" sz="1200" b="1" i="0" u="none" strike="noStrike" cap="none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Gill Sans"/>
                <a:sym typeface="Gill Sans"/>
              </a:rPr>
              <a:t>Device Provisioning</a:t>
            </a:r>
            <a:endParaRPr sz="1050" b="1" i="0" u="none" strike="noStrike" cap="none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44" name="Google Shape;1487;p144"/>
          <p:cNvSpPr txBox="1"/>
          <p:nvPr/>
        </p:nvSpPr>
        <p:spPr>
          <a:xfrm>
            <a:off x="443634" y="5860510"/>
            <a:ext cx="1715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rPr lang="en-US" sz="1200" b="1" i="0" u="none" strike="noStrike" cap="none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Gill Sans"/>
                <a:sym typeface="Gill Sans"/>
              </a:rPr>
              <a:t>Infrastructure</a:t>
            </a:r>
            <a:endParaRPr sz="1050" b="1" i="0" u="none" strike="noStrike" cap="none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5" name="Google Shape;1498;p144"/>
          <p:cNvCxnSpPr/>
          <p:nvPr/>
        </p:nvCxnSpPr>
        <p:spPr>
          <a:xfrm>
            <a:off x="1647731" y="5466066"/>
            <a:ext cx="396000" cy="0"/>
          </a:xfrm>
          <a:prstGeom prst="straightConnector1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" name="Google Shape;1499;p144"/>
          <p:cNvCxnSpPr/>
          <p:nvPr/>
        </p:nvCxnSpPr>
        <p:spPr>
          <a:xfrm>
            <a:off x="1728510" y="2651039"/>
            <a:ext cx="322200" cy="0"/>
          </a:xfrm>
          <a:prstGeom prst="straightConnector1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7" name="Google Shape;1500;p144"/>
          <p:cNvCxnSpPr/>
          <p:nvPr/>
        </p:nvCxnSpPr>
        <p:spPr>
          <a:xfrm>
            <a:off x="1301556" y="3652698"/>
            <a:ext cx="767400" cy="0"/>
          </a:xfrm>
          <a:prstGeom prst="straightConnector1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" name="Google Shape;1501;p144"/>
          <p:cNvCxnSpPr/>
          <p:nvPr/>
        </p:nvCxnSpPr>
        <p:spPr>
          <a:xfrm>
            <a:off x="1685213" y="4652789"/>
            <a:ext cx="374700" cy="0"/>
          </a:xfrm>
          <a:prstGeom prst="straightConnector1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9" name="Google Shape;1489;p144"/>
          <p:cNvSpPr txBox="1"/>
          <p:nvPr/>
        </p:nvSpPr>
        <p:spPr>
          <a:xfrm>
            <a:off x="3091179" y="6225968"/>
            <a:ext cx="9783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DB8"/>
              </a:buClr>
              <a:buSzPts val="1050"/>
              <a:buFont typeface="Gill Sans"/>
              <a:buNone/>
            </a:pPr>
            <a:r>
              <a:rPr lang="en-US" sz="1050" b="1" i="0" u="none" strike="noStrike" cap="none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Gill Sans"/>
                <a:sym typeface="Gill Sans"/>
              </a:rPr>
              <a:t>Control Edge</a:t>
            </a:r>
            <a:endParaRPr sz="1400" b="1" i="0" u="none" strike="noStrike" cap="none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50" name="Google Shape;1490;p144"/>
          <p:cNvSpPr txBox="1"/>
          <p:nvPr/>
        </p:nvSpPr>
        <p:spPr>
          <a:xfrm>
            <a:off x="4718437" y="6225968"/>
            <a:ext cx="19170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DB8"/>
              </a:buClr>
              <a:buSzPts val="1050"/>
              <a:buFont typeface="Gill Sans"/>
              <a:buNone/>
            </a:pPr>
            <a:r>
              <a:rPr lang="en-US" sz="1100" b="1" i="0" u="none" strike="noStrike" cap="none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Gill Sans"/>
                <a:sym typeface="Gill Sans"/>
              </a:rPr>
              <a:t>Gateways (Thin and Thick)</a:t>
            </a:r>
            <a:endParaRPr sz="1200" b="1" i="0" u="none" strike="noStrike" cap="none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  <a:cs typeface="Gill Sans"/>
              <a:sym typeface="Gill Sans"/>
            </a:endParaRPr>
          </a:p>
        </p:txBody>
      </p:sp>
      <p:sp>
        <p:nvSpPr>
          <p:cNvPr id="51" name="Google Shape;1491;p144"/>
          <p:cNvSpPr txBox="1"/>
          <p:nvPr/>
        </p:nvSpPr>
        <p:spPr>
          <a:xfrm>
            <a:off x="6727751" y="6225968"/>
            <a:ext cx="11922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DB8"/>
              </a:buClr>
              <a:buSzPts val="1050"/>
              <a:buFont typeface="Gill Sans"/>
              <a:buNone/>
            </a:pPr>
            <a:r>
              <a:rPr lang="en-US" sz="1100" b="1" i="0" u="none" strike="noStrike" cap="none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Gill Sans"/>
                <a:sym typeface="Gill Sans"/>
              </a:rPr>
              <a:t>Industrial/ Telco Radio Edge/HCI</a:t>
            </a:r>
            <a:endParaRPr sz="1200" b="1" i="0" u="none" strike="noStrike" cap="none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  <a:cs typeface="Gill Sans"/>
              <a:sym typeface="Gill Sans"/>
            </a:endParaRPr>
          </a:p>
        </p:txBody>
      </p:sp>
      <p:sp>
        <p:nvSpPr>
          <p:cNvPr id="52" name="Google Shape;1492;p144"/>
          <p:cNvSpPr txBox="1"/>
          <p:nvPr/>
        </p:nvSpPr>
        <p:spPr>
          <a:xfrm>
            <a:off x="7923080" y="6225968"/>
            <a:ext cx="727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DB8"/>
              </a:buClr>
              <a:buSzPts val="1050"/>
              <a:buFont typeface="Gill Sans"/>
              <a:buNone/>
            </a:pPr>
            <a:r>
              <a:rPr lang="en-US" sz="1100" b="1" i="0" u="none" strike="noStrike" cap="none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Gill Sans"/>
                <a:sym typeface="Gill Sans"/>
              </a:rPr>
              <a:t>MDC Edge</a:t>
            </a:r>
            <a:endParaRPr sz="1600" b="1" i="0" u="none" strike="noStrike" cap="none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53" name="Google Shape;1493;p144"/>
          <p:cNvSpPr txBox="1"/>
          <p:nvPr/>
        </p:nvSpPr>
        <p:spPr>
          <a:xfrm>
            <a:off x="8694659" y="6225968"/>
            <a:ext cx="8802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DB8"/>
              </a:buClr>
              <a:buSzPts val="1050"/>
              <a:buFont typeface="Gill Sans"/>
              <a:buNone/>
            </a:pPr>
            <a:r>
              <a:rPr lang="en-US" sz="1100" b="1" i="0" u="none" strike="noStrike" cap="none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Gill Sans"/>
                <a:sym typeface="Gill Sans"/>
              </a:rPr>
              <a:t>On-Prem DC Edge</a:t>
            </a:r>
            <a:endParaRPr sz="1600" b="1" i="0" u="none" strike="noStrike" cap="none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54" name="Google Shape;1494;p144"/>
          <p:cNvSpPr txBox="1"/>
          <p:nvPr/>
        </p:nvSpPr>
        <p:spPr>
          <a:xfrm>
            <a:off x="9507726" y="6225968"/>
            <a:ext cx="1124777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DB8"/>
              </a:buClr>
              <a:buSzPts val="1050"/>
              <a:buFont typeface="Gill Sans"/>
              <a:buNone/>
            </a:pPr>
            <a:r>
              <a:rPr lang="en-US" sz="1100" b="1" i="0" u="none" strike="noStrike" cap="none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Gill Sans"/>
                <a:sym typeface="Gill Sans"/>
              </a:rPr>
              <a:t>Telco/Cloud Edge</a:t>
            </a:r>
            <a:endParaRPr sz="1600" b="1" i="0" u="none" strike="noStrike" cap="none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55" name="Google Shape;1488;p144"/>
          <p:cNvSpPr txBox="1"/>
          <p:nvPr/>
        </p:nvSpPr>
        <p:spPr>
          <a:xfrm>
            <a:off x="1934339" y="6219423"/>
            <a:ext cx="9762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DB8"/>
              </a:buClr>
              <a:buSzPts val="1050"/>
              <a:buFont typeface="Gill Sans"/>
              <a:buNone/>
            </a:pPr>
            <a:r>
              <a:rPr lang="en-US" sz="1100" b="1" i="0" u="none" strike="noStrike" cap="none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Gill Sans"/>
                <a:sym typeface="Gill Sans"/>
              </a:rPr>
              <a:t>Device Edge</a:t>
            </a:r>
            <a:endParaRPr sz="1600" b="1" i="0" u="none" strike="noStrike" cap="none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7DB8"/>
              </a:buClr>
              <a:buSzPts val="1100"/>
              <a:buFont typeface="Gill Sans"/>
              <a:buNone/>
            </a:pPr>
            <a:endParaRPr sz="1200" b="1" i="0" u="none" strike="noStrike" cap="none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48040" y="1408106"/>
            <a:ext cx="2031349" cy="7343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703020204020201" pitchFamily="34" charset="-122"/>
              <a:ea typeface="微软雅黑" panose="020B0703020204020201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6922" y="143214"/>
            <a:ext cx="10515600" cy="132556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buClr>
                <a:srgbClr val="168FDF"/>
              </a:buClr>
              <a:buSzPts val="3600"/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LF Edge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四大核心项目</a:t>
            </a:r>
            <a:endParaRPr lang="en-US" altLang="zh-CN" sz="2800" b="1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</p:txBody>
      </p:sp>
      <p:pic>
        <p:nvPicPr>
          <p:cNvPr id="41" name="Google Shape;1481;p144" descr="Image result for akraino edge stack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63640" y="1343109"/>
            <a:ext cx="1705016" cy="850437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矩形 45"/>
          <p:cNvSpPr/>
          <p:nvPr/>
        </p:nvSpPr>
        <p:spPr>
          <a:xfrm>
            <a:off x="3611108" y="1393566"/>
            <a:ext cx="2520280" cy="7219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703020204020201" pitchFamily="34" charset="-122"/>
              <a:ea typeface="微软雅黑" panose="020B0703020204020201" pitchFamily="34" charset="-122"/>
            </a:endParaRPr>
          </a:p>
        </p:txBody>
      </p:sp>
      <p:pic>
        <p:nvPicPr>
          <p:cNvPr id="49" name="Google Shape;1480;p144" descr="Image result for edgex foundry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852755" y="1629270"/>
            <a:ext cx="2184612" cy="247707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矩形 49"/>
          <p:cNvSpPr/>
          <p:nvPr/>
        </p:nvSpPr>
        <p:spPr>
          <a:xfrm>
            <a:off x="7059297" y="1388597"/>
            <a:ext cx="1767914" cy="7437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703020204020201" pitchFamily="34" charset="-122"/>
              <a:ea typeface="微软雅黑" panose="020B0703020204020201" pitchFamily="34" charset="-122"/>
            </a:endParaRPr>
          </a:p>
        </p:txBody>
      </p:sp>
      <p:pic>
        <p:nvPicPr>
          <p:cNvPr id="48" name="Google Shape;1514;p14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294913" y="1589987"/>
            <a:ext cx="1186895" cy="36004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矩形 50"/>
          <p:cNvSpPr/>
          <p:nvPr/>
        </p:nvSpPr>
        <p:spPr>
          <a:xfrm>
            <a:off x="9925948" y="1394344"/>
            <a:ext cx="1551890" cy="7423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703020204020201" pitchFamily="34" charset="-122"/>
              <a:ea typeface="微软雅黑" panose="020B0703020204020201" pitchFamily="34" charset="-122"/>
            </a:endParaRPr>
          </a:p>
        </p:txBody>
      </p:sp>
      <p:pic>
        <p:nvPicPr>
          <p:cNvPr id="47" name="Google Shape;1513;p144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079311" y="1410068"/>
            <a:ext cx="1225265" cy="7423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" name="Straight Connector 28"/>
          <p:cNvCxnSpPr/>
          <p:nvPr/>
        </p:nvCxnSpPr>
        <p:spPr>
          <a:xfrm>
            <a:off x="3214128" y="3594187"/>
            <a:ext cx="0" cy="2459623"/>
          </a:xfrm>
          <a:prstGeom prst="line">
            <a:avLst/>
          </a:prstGeom>
          <a:ln w="53975">
            <a:solidFill>
              <a:srgbClr val="17BD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29"/>
          <p:cNvCxnSpPr/>
          <p:nvPr/>
        </p:nvCxnSpPr>
        <p:spPr>
          <a:xfrm>
            <a:off x="6454488" y="3567054"/>
            <a:ext cx="0" cy="2459623"/>
          </a:xfrm>
          <a:prstGeom prst="line">
            <a:avLst/>
          </a:prstGeom>
          <a:ln w="53975">
            <a:solidFill>
              <a:srgbClr val="17BD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29"/>
          <p:cNvCxnSpPr/>
          <p:nvPr/>
        </p:nvCxnSpPr>
        <p:spPr>
          <a:xfrm>
            <a:off x="9262800" y="3567054"/>
            <a:ext cx="0" cy="2459623"/>
          </a:xfrm>
          <a:prstGeom prst="line">
            <a:avLst/>
          </a:prstGeom>
          <a:ln w="53975">
            <a:solidFill>
              <a:srgbClr val="17BD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3424762" y="2425643"/>
            <a:ext cx="28786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altLang="zh-CN" sz="1600" b="1" dirty="0">
                <a:solidFill>
                  <a:srgbClr val="00B0F0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Arial" panose="020B0604020202020204"/>
                <a:sym typeface="Arial" panose="020B0604020202020204"/>
              </a:rPr>
              <a:t>Edge X</a:t>
            </a:r>
            <a:endParaRPr lang="en-US" altLang="zh-CN" sz="1600" b="1" dirty="0">
              <a:solidFill>
                <a:srgbClr val="00B0F0"/>
              </a:solidFill>
              <a:latin typeface="微软雅黑" panose="020B0703020204020201" pitchFamily="34" charset="-122"/>
              <a:ea typeface="微软雅黑" panose="020B0703020204020201" pitchFamily="34" charset="-122"/>
              <a:cs typeface="Arial" panose="020B0604020202020204"/>
              <a:sym typeface="Arial" panose="020B0604020202020204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altLang="zh-CN" sz="1600" b="1" dirty="0">
                <a:solidFill>
                  <a:srgbClr val="00B0F0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Arial" panose="020B0604020202020204"/>
                <a:sym typeface="Arial" panose="020B0604020202020204"/>
              </a:rPr>
              <a:t>IoT</a:t>
            </a:r>
            <a:r>
              <a:rPr lang="zh-CN" altLang="en-US" sz="1600" b="1" dirty="0">
                <a:solidFill>
                  <a:srgbClr val="00B0F0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Arial" panose="020B0604020202020204"/>
                <a:sym typeface="Arial" panose="020B0604020202020204"/>
              </a:rPr>
              <a:t>边缘计算开源框架</a:t>
            </a:r>
            <a:endParaRPr lang="en-US" altLang="zh-CN" sz="1600" b="1" dirty="0">
              <a:solidFill>
                <a:srgbClr val="00B0F0"/>
              </a:solidFill>
              <a:latin typeface="微软雅黑" panose="020B0703020204020201" pitchFamily="34" charset="-122"/>
              <a:ea typeface="微软雅黑" panose="020B0703020204020201" pitchFamily="34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59" name="Google Shape;1505;p144"/>
          <p:cNvSpPr/>
          <p:nvPr/>
        </p:nvSpPr>
        <p:spPr>
          <a:xfrm>
            <a:off x="551849" y="2425643"/>
            <a:ext cx="242373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rPr lang="en-US" altLang="zh-CN" sz="1600" b="1" dirty="0" err="1">
                <a:solidFill>
                  <a:srgbClr val="00B0F0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Akraino</a:t>
            </a:r>
            <a:endParaRPr lang="en-US" altLang="zh-CN" sz="1600" b="1" dirty="0">
              <a:solidFill>
                <a:srgbClr val="00B0F0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  <a:p>
            <a:pPr marL="0" marR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rPr lang="zh-CN" altLang="en-US" sz="1600" b="1" dirty="0">
                <a:solidFill>
                  <a:srgbClr val="00B0F0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Gill Sans"/>
                <a:sym typeface="Gill Sans"/>
              </a:rPr>
              <a:t>分场景提供</a:t>
            </a:r>
            <a:r>
              <a:rPr lang="en-US" altLang="zh-CN" sz="1600" b="1" dirty="0">
                <a:solidFill>
                  <a:srgbClr val="00B0F0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Gill Sans"/>
                <a:sym typeface="Gill Sans"/>
              </a:rPr>
              <a:t>Edge</a:t>
            </a:r>
            <a:r>
              <a:rPr lang="zh-CN" altLang="en-US" sz="1600" b="1" dirty="0">
                <a:solidFill>
                  <a:srgbClr val="00B0F0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Gill Sans"/>
                <a:sym typeface="Gill Sans"/>
              </a:rPr>
              <a:t>实现</a:t>
            </a:r>
            <a:endParaRPr sz="1600" b="1" dirty="0">
              <a:solidFill>
                <a:srgbClr val="00B0F0"/>
              </a:solidFill>
              <a:latin typeface="微软雅黑" panose="020B0703020204020201" pitchFamily="34" charset="-122"/>
              <a:ea typeface="微软雅黑" panose="020B0703020204020201" pitchFamily="34" charset="-122"/>
              <a:cs typeface="Gill Sans"/>
              <a:sym typeface="Arial" panose="020B0604020202020204"/>
            </a:endParaRPr>
          </a:p>
        </p:txBody>
      </p:sp>
      <p:sp>
        <p:nvSpPr>
          <p:cNvPr id="61" name="Google Shape;1487;p144"/>
          <p:cNvSpPr txBox="1"/>
          <p:nvPr/>
        </p:nvSpPr>
        <p:spPr>
          <a:xfrm>
            <a:off x="9640796" y="2431358"/>
            <a:ext cx="2183716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zh-CN"/>
            </a:defPPr>
            <a:lvl1pPr marL="0" marR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40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Gill Sans"/>
              </a:defRPr>
            </a:lvl1pPr>
          </a:lstStyle>
          <a:p>
            <a:pPr algn="ctr"/>
            <a:r>
              <a:rPr lang="en-US" altLang="zh-CN" sz="1600" b="1" dirty="0">
                <a:solidFill>
                  <a:srgbClr val="00B0F0"/>
                </a:solidFill>
                <a:cs typeface="Arial" panose="020B0604020202020204"/>
                <a:sym typeface="Arial" panose="020B0604020202020204"/>
              </a:rPr>
              <a:t>EVE</a:t>
            </a:r>
            <a:endParaRPr lang="en-US" altLang="zh-CN" sz="1600" b="1" dirty="0">
              <a:solidFill>
                <a:srgbClr val="00B0F0"/>
              </a:solidFill>
              <a:sym typeface="Arial" panose="020B0604020202020204"/>
            </a:endParaRPr>
          </a:p>
          <a:p>
            <a:pPr algn="ctr"/>
            <a:r>
              <a:rPr lang="zh-CN" altLang="en-US" sz="1600" b="1" dirty="0">
                <a:solidFill>
                  <a:srgbClr val="00B0F0"/>
                </a:solidFill>
                <a:sym typeface="Arial" panose="020B0604020202020204"/>
              </a:rPr>
              <a:t>边缘设备操作系统和管理程序</a:t>
            </a:r>
            <a:endParaRPr sz="1600" b="1" dirty="0">
              <a:solidFill>
                <a:srgbClr val="00B0F0"/>
              </a:solidFill>
              <a:sym typeface="Arial" panose="020B0604020202020204"/>
            </a:endParaRPr>
          </a:p>
        </p:txBody>
      </p:sp>
      <p:sp>
        <p:nvSpPr>
          <p:cNvPr id="63" name="内容占位符 2"/>
          <p:cNvSpPr>
            <a:spLocks noGrp="1"/>
          </p:cNvSpPr>
          <p:nvPr>
            <p:ph idx="1"/>
          </p:nvPr>
        </p:nvSpPr>
        <p:spPr>
          <a:xfrm>
            <a:off x="534462" y="3785816"/>
            <a:ext cx="3160874" cy="22794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Gill Sans"/>
                <a:sym typeface="Gill Sans"/>
              </a:rPr>
              <a:t>面向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Gill Sans"/>
                <a:sym typeface="Gill Sans"/>
              </a:rPr>
              <a:t>5G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Gill Sans"/>
                <a:sym typeface="Gill Sans"/>
              </a:rPr>
              <a:t>、物联网</a:t>
            </a:r>
            <a:endParaRPr lang="en-US" altLang="zh-CN" sz="1400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  <a:cs typeface="Gill Sans"/>
              <a:sym typeface="Gill Sans"/>
            </a:endParaRPr>
          </a:p>
          <a:p>
            <a:pPr>
              <a:lnSpc>
                <a:spcPct val="10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sym typeface="Gill Sans"/>
              </a:rPr>
              <a:t>蓝图驱动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sym typeface="Gill Sans"/>
              </a:rPr>
              <a:t>(Blueprint)</a:t>
            </a:r>
            <a:endParaRPr lang="en-US" altLang="zh-CN" sz="1400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  <a:sym typeface="Gill Sans"/>
            </a:endParaRPr>
          </a:p>
          <a:p>
            <a:pPr>
              <a:lnSpc>
                <a:spcPct val="10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sym typeface="Gill Sans"/>
              </a:rPr>
              <a:t>目前通过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sym typeface="Gill Sans"/>
              </a:rPr>
              <a:t>20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sym typeface="Gill Sans"/>
              </a:rPr>
              <a:t>多个蓝图</a:t>
            </a:r>
            <a:endParaRPr lang="en-US" altLang="zh-CN" sz="1400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  <a:sym typeface="Gill Sans"/>
            </a:endParaRPr>
          </a:p>
          <a:p>
            <a:pPr>
              <a:lnSpc>
                <a:spcPct val="10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sym typeface="Gill Sans"/>
              </a:rPr>
              <a:t>2019.6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sym typeface="Gill Sans"/>
              </a:rPr>
              <a:t>发布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sym typeface="Gill Sans"/>
              </a:rPr>
              <a:t>R1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sym typeface="Gill Sans"/>
              </a:rPr>
              <a:t>版本</a:t>
            </a:r>
            <a:endParaRPr lang="en-US" altLang="zh-CN" sz="1400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  <a:sym typeface="Arial" panose="020B0604020202020204"/>
            </a:endParaRPr>
          </a:p>
          <a:p>
            <a:pPr>
              <a:lnSpc>
                <a:spcPct val="100000"/>
              </a:lnSpc>
            </a:pPr>
            <a:endParaRPr lang="zh-CN" altLang="en-US" sz="1400" dirty="0">
              <a:latin typeface="微软雅黑" panose="020B0703020204020201" pitchFamily="34" charset="-122"/>
              <a:ea typeface="微软雅黑" panose="020B0703020204020201" pitchFamily="34" charset="-122"/>
            </a:endParaRPr>
          </a:p>
        </p:txBody>
      </p:sp>
      <p:sp>
        <p:nvSpPr>
          <p:cNvPr id="65" name="内容占位符 2"/>
          <p:cNvSpPr txBox="1"/>
          <p:nvPr/>
        </p:nvSpPr>
        <p:spPr>
          <a:xfrm>
            <a:off x="3284016" y="3405216"/>
            <a:ext cx="3242378" cy="2581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Aft>
                <a:spcPts val="0"/>
              </a:spcAft>
            </a:pPr>
            <a:endParaRPr lang="en-US" altLang="zh-CN" sz="1400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  <a:cs typeface="Gill Sans"/>
              <a:sym typeface="Gill Sans"/>
            </a:endParaRP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海量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IoT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设备接入管理、协议处理</a:t>
            </a:r>
            <a:endParaRPr lang="en-US" altLang="zh-CN" sz="1400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  <a:p>
            <a:pPr lvl="0">
              <a:lnSpc>
                <a:spcPct val="150000"/>
              </a:lnSpc>
              <a:buSzPts val="2000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硬件，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OS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以及协议无关</a:t>
            </a:r>
            <a:endParaRPr lang="en-US" altLang="zh-CN" sz="1400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支持多种云平台</a:t>
            </a:r>
            <a:endParaRPr lang="en-US" altLang="zh-CN" sz="1400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已经发布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3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个版本，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2019.6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发布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R4</a:t>
            </a:r>
            <a:endParaRPr lang="en-US" altLang="zh-CN" sz="1400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  <a:p>
            <a:pPr marL="0" indent="0" fontAlgn="auto">
              <a:lnSpc>
                <a:spcPct val="100000"/>
              </a:lnSpc>
              <a:spcAft>
                <a:spcPts val="0"/>
              </a:spcAft>
              <a:buNone/>
            </a:pPr>
            <a:endParaRPr lang="en-US" altLang="zh-CN" sz="1400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  <a:sym typeface="Arial" panose="020B0604020202020204"/>
            </a:endParaRPr>
          </a:p>
          <a:p>
            <a:pPr lvl="1" fontAlgn="auto">
              <a:lnSpc>
                <a:spcPct val="100000"/>
              </a:lnSpc>
              <a:spcAft>
                <a:spcPts val="0"/>
              </a:spcAft>
            </a:pPr>
            <a:endParaRPr lang="en-US" altLang="zh-CN" sz="1400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  <a:sym typeface="Arial" panose="020B0604020202020204"/>
            </a:endParaRP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endParaRPr lang="en-US" altLang="zh-CN" sz="1400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  <a:sym typeface="Gill Sans"/>
            </a:endParaRP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endParaRPr lang="zh-CN" altLang="en-US" sz="1400" dirty="0">
              <a:latin typeface="微软雅黑" panose="020B0703020204020201" pitchFamily="34" charset="-122"/>
              <a:ea typeface="微软雅黑" panose="020B0703020204020201" pitchFamily="34" charset="-122"/>
            </a:endParaRPr>
          </a:p>
        </p:txBody>
      </p:sp>
      <p:sp>
        <p:nvSpPr>
          <p:cNvPr id="71" name="内容占位符 2"/>
          <p:cNvSpPr txBox="1"/>
          <p:nvPr/>
        </p:nvSpPr>
        <p:spPr>
          <a:xfrm>
            <a:off x="6536481" y="3699154"/>
            <a:ext cx="2827420" cy="21954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家庭智能设备配置管理</a:t>
            </a:r>
            <a:endParaRPr lang="en-US" altLang="zh-CN" sz="1400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动态的设备和服务发现能力</a:t>
            </a:r>
            <a:endParaRPr lang="en-US" altLang="zh-CN" sz="1400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机器学习</a:t>
            </a:r>
            <a:endParaRPr lang="en-US" altLang="zh-CN" sz="1400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2019.6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发布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Alpha 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版本，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2019.9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发布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1.0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版本</a:t>
            </a:r>
            <a:endParaRPr lang="en-US" altLang="zh-CN" sz="1400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  <a:sym typeface="Gill Sans"/>
            </a:endParaRP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endParaRPr lang="zh-CN" altLang="en-US" sz="1400" dirty="0">
              <a:latin typeface="微软雅黑" panose="020B0703020204020201" pitchFamily="34" charset="-122"/>
              <a:ea typeface="微软雅黑" panose="020B0703020204020201" pitchFamily="34" charset="-122"/>
            </a:endParaRPr>
          </a:p>
        </p:txBody>
      </p:sp>
      <p:sp>
        <p:nvSpPr>
          <p:cNvPr id="73" name="内容占位符 2"/>
          <p:cNvSpPr txBox="1"/>
          <p:nvPr/>
        </p:nvSpPr>
        <p:spPr>
          <a:xfrm>
            <a:off x="9419310" y="3286848"/>
            <a:ext cx="2583702" cy="2401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marL="228600" indent="-228600" defTabSz="91440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9pPr>
          </a:lstStyle>
          <a:p>
            <a:endParaRPr lang="en-US" altLang="zh-CN" dirty="0"/>
          </a:p>
          <a:p>
            <a:r>
              <a:rPr lang="en-US" altLang="zh-CN" b="1" dirty="0">
                <a:cs typeface="Gill Sans"/>
                <a:sym typeface="Gill Sans"/>
              </a:rPr>
              <a:t>Hypervisor</a:t>
            </a:r>
            <a:endParaRPr lang="en-US" altLang="zh-CN" dirty="0"/>
          </a:p>
          <a:p>
            <a:r>
              <a:rPr lang="zh-CN" altLang="en-US" dirty="0"/>
              <a:t>提供</a:t>
            </a:r>
            <a:r>
              <a:rPr lang="en-US" altLang="zh-CN" dirty="0"/>
              <a:t>APIs</a:t>
            </a:r>
            <a:r>
              <a:rPr lang="zh-CN" altLang="en-US" dirty="0"/>
              <a:t>支持边缘设备的操作控制和可视化</a:t>
            </a:r>
            <a:endParaRPr lang="en-US" altLang="zh-CN" dirty="0"/>
          </a:p>
          <a:p>
            <a:pPr marL="0" indent="0">
              <a:buNone/>
            </a:pPr>
            <a:endParaRPr lang="en-US" altLang="zh-CN" dirty="0">
              <a:sym typeface="Gill Sans"/>
            </a:endParaRPr>
          </a:p>
          <a:p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6438278" y="2430716"/>
            <a:ext cx="301590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altLang="zh-CN" sz="1600" b="1" dirty="0">
                <a:solidFill>
                  <a:srgbClr val="00B0F0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Arial" panose="020B0604020202020204"/>
                <a:sym typeface="Arial" panose="020B0604020202020204"/>
              </a:rPr>
              <a:t>Home Edge</a:t>
            </a:r>
            <a:endParaRPr lang="en-US" altLang="zh-CN" sz="1600" b="1" dirty="0">
              <a:solidFill>
                <a:srgbClr val="00B0F0"/>
              </a:solidFill>
              <a:latin typeface="微软雅黑" panose="020B0703020204020201" pitchFamily="34" charset="-122"/>
              <a:ea typeface="微软雅黑" panose="020B0703020204020201" pitchFamily="34" charset="-122"/>
              <a:cs typeface="Arial" panose="020B0604020202020204"/>
              <a:sym typeface="Arial" panose="020B0604020202020204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zh-CN" altLang="en-US" sz="1600" b="1" dirty="0">
                <a:solidFill>
                  <a:srgbClr val="00B0F0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Arial" panose="020B0604020202020204"/>
                <a:sym typeface="Arial" panose="020B0604020202020204"/>
              </a:rPr>
              <a:t>智能家庭边缘计算</a:t>
            </a:r>
            <a:endParaRPr lang="en-US" altLang="zh-CN" sz="1600" b="1" dirty="0">
              <a:solidFill>
                <a:srgbClr val="00B0F0"/>
              </a:solidFill>
              <a:latin typeface="微软雅黑" panose="020B0703020204020201" pitchFamily="34" charset="-122"/>
              <a:ea typeface="微软雅黑" panose="020B0703020204020201" pitchFamily="34" charset="-122"/>
              <a:cs typeface="Arial" panose="020B0604020202020204"/>
              <a:sym typeface="Arial" panose="020B0604020202020204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zh-CN" altLang="en-US" sz="1600" b="1" dirty="0">
                <a:solidFill>
                  <a:srgbClr val="00B0F0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Arial" panose="020B0604020202020204"/>
                <a:sym typeface="Arial" panose="020B0604020202020204"/>
              </a:rPr>
              <a:t>开源框架</a:t>
            </a:r>
            <a:endParaRPr lang="en-US" altLang="zh-CN" sz="1600" b="1" dirty="0">
              <a:solidFill>
                <a:srgbClr val="00B0F0"/>
              </a:solidFill>
              <a:latin typeface="微软雅黑" panose="020B0703020204020201" pitchFamily="34" charset="-122"/>
              <a:ea typeface="微软雅黑" panose="020B0703020204020201" pitchFamily="34" charset="-122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/>
          <p:nvPr/>
        </p:nvSpPr>
        <p:spPr>
          <a:xfrm>
            <a:off x="2567608" y="3284984"/>
            <a:ext cx="6913461" cy="9592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ctr" defTabSz="731520">
              <a:lnSpc>
                <a:spcPct val="150000"/>
              </a:lnSpc>
              <a:spcBef>
                <a:spcPts val="1000"/>
              </a:spcBef>
              <a:defRPr sz="1400">
                <a:solidFill>
                  <a:srgbClr val="FFFFFF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微软雅黑" panose="020B0703020204020201" pitchFamily="34" charset="-122"/>
                <a:sym typeface="微软雅黑" panose="020B0703020204020201" pitchFamily="34" charset="-122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sz="2400" b="1" dirty="0"/>
              <a:t>TSEC</a:t>
            </a:r>
            <a:endParaRPr lang="en-US" altLang="zh-CN" sz="2400" b="1" dirty="0"/>
          </a:p>
          <a:p>
            <a:pPr lvl="0">
              <a:lnSpc>
                <a:spcPct val="100000"/>
              </a:lnSpc>
            </a:pPr>
            <a:r>
              <a:rPr lang="zh-CN" altLang="en-US" sz="2400" b="1" dirty="0"/>
              <a:t>腾讯智能边缘计算网络平台</a:t>
            </a:r>
            <a:endParaRPr lang="en-US" altLang="zh-CN" sz="2400" b="1" dirty="0"/>
          </a:p>
        </p:txBody>
      </p:sp>
      <p:grpSp>
        <p:nvGrpSpPr>
          <p:cNvPr id="3" name="组合 2"/>
          <p:cNvGrpSpPr/>
          <p:nvPr/>
        </p:nvGrpSpPr>
        <p:grpSpPr>
          <a:xfrm>
            <a:off x="5587982" y="1898928"/>
            <a:ext cx="872714" cy="872713"/>
            <a:chOff x="5591944" y="4581128"/>
            <a:chExt cx="872714" cy="872713"/>
          </a:xfrm>
        </p:grpSpPr>
        <p:sp>
          <p:nvSpPr>
            <p:cNvPr id="5" name="Oval 3"/>
            <p:cNvSpPr/>
            <p:nvPr/>
          </p:nvSpPr>
          <p:spPr>
            <a:xfrm>
              <a:off x="5591944" y="4581128"/>
              <a:ext cx="872714" cy="872713"/>
            </a:xfrm>
            <a:prstGeom prst="ellipse">
              <a:avLst/>
            </a:prstGeom>
            <a:noFill/>
            <a:ln w="12700" cap="flat">
              <a:solidFill>
                <a:srgbClr val="0950F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 panose="020B0703020204020201" pitchFamily="34" charset="-122"/>
                  <a:ea typeface="微软雅黑" panose="020B0703020204020201" pitchFamily="34" charset="-122"/>
                  <a:cs typeface="微软雅黑" panose="020B0703020204020201" pitchFamily="34" charset="-122"/>
                  <a:sym typeface="微软雅黑" panose="020B0703020204020201" pitchFamily="34" charset="-122"/>
                </a:defRPr>
              </a:pPr>
              <a:endParaRPr sz="2400" b="1">
                <a:latin typeface="微软雅黑" panose="020B0703020204020201" pitchFamily="34" charset="-122"/>
                <a:ea typeface="微软雅黑" panose="020B0703020204020201" pitchFamily="34" charset="-122"/>
              </a:endParaRPr>
            </a:p>
          </p:txBody>
        </p:sp>
        <p:sp>
          <p:nvSpPr>
            <p:cNvPr id="7" name="TextBox 36"/>
            <p:cNvSpPr/>
            <p:nvPr/>
          </p:nvSpPr>
          <p:spPr>
            <a:xfrm>
              <a:off x="5871529" y="4747794"/>
              <a:ext cx="313545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2000" b="1">
                  <a:solidFill>
                    <a:srgbClr val="118FFF"/>
                  </a:solidFill>
                  <a:latin typeface="微软雅黑" panose="020B0703020204020201" pitchFamily="34" charset="-122"/>
                  <a:ea typeface="微软雅黑" panose="020B0703020204020201" pitchFamily="34" charset="-122"/>
                  <a:cs typeface="微软雅黑" panose="020B0703020204020201" pitchFamily="34" charset="-122"/>
                  <a:sym typeface="微软雅黑" panose="020B0703020204020201" pitchFamily="34" charset="-122"/>
                </a:defRPr>
              </a:lvl1pPr>
            </a:lstStyle>
            <a:p>
              <a:r>
                <a:rPr sz="2800" dirty="0"/>
                <a:t>2</a:t>
              </a:r>
              <a:endParaRPr sz="2800" dirty="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06648" y="170925"/>
            <a:ext cx="11162456" cy="1325563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rgbClr val="FFFFFF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边缘计算赋能</a:t>
            </a:r>
            <a:r>
              <a:rPr lang="en-US" altLang="zh-CN" sz="2800" b="1" dirty="0">
                <a:solidFill>
                  <a:srgbClr val="FFFFFF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5G</a:t>
            </a:r>
            <a:r>
              <a:rPr lang="zh-CN" altLang="en-US" sz="2800" b="1" dirty="0">
                <a:solidFill>
                  <a:srgbClr val="FFFFFF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，物联网与人工智能发展</a:t>
            </a:r>
            <a:endParaRPr lang="zh-CN" altLang="en-US" sz="2800" b="1" dirty="0"/>
          </a:p>
        </p:txBody>
      </p:sp>
      <p:grpSp>
        <p:nvGrpSpPr>
          <p:cNvPr id="7" name="组合 6"/>
          <p:cNvGrpSpPr/>
          <p:nvPr/>
        </p:nvGrpSpPr>
        <p:grpSpPr>
          <a:xfrm>
            <a:off x="166818" y="3357457"/>
            <a:ext cx="1797585" cy="649083"/>
            <a:chOff x="3431959" y="1310755"/>
            <a:chExt cx="1797585" cy="649083"/>
          </a:xfrm>
        </p:grpSpPr>
        <p:sp>
          <p:nvSpPr>
            <p:cNvPr id="17" name="play-station-controller_75472"/>
            <p:cNvSpPr>
              <a:spLocks noChangeAspect="1"/>
            </p:cNvSpPr>
            <p:nvPr/>
          </p:nvSpPr>
          <p:spPr bwMode="auto">
            <a:xfrm>
              <a:off x="4075102" y="1310755"/>
              <a:ext cx="482759" cy="338828"/>
            </a:xfrm>
            <a:custGeom>
              <a:avLst/>
              <a:gdLst>
                <a:gd name="T0" fmla="*/ 4489 w 6847"/>
                <a:gd name="T1" fmla="*/ 249 h 4186"/>
                <a:gd name="T2" fmla="*/ 2738 w 6847"/>
                <a:gd name="T3" fmla="*/ 544 h 4186"/>
                <a:gd name="T4" fmla="*/ 792 w 6847"/>
                <a:gd name="T5" fmla="*/ 1118 h 4186"/>
                <a:gd name="T6" fmla="*/ 1848 w 6847"/>
                <a:gd name="T7" fmla="*/ 3209 h 4186"/>
                <a:gd name="T8" fmla="*/ 3384 w 6847"/>
                <a:gd name="T9" fmla="*/ 2973 h 4186"/>
                <a:gd name="T10" fmla="*/ 4273 w 6847"/>
                <a:gd name="T11" fmla="*/ 3641 h 4186"/>
                <a:gd name="T12" fmla="*/ 6338 w 6847"/>
                <a:gd name="T13" fmla="*/ 4033 h 4186"/>
                <a:gd name="T14" fmla="*/ 2010 w 6847"/>
                <a:gd name="T15" fmla="*/ 2074 h 4186"/>
                <a:gd name="T16" fmla="*/ 1933 w 6847"/>
                <a:gd name="T17" fmla="*/ 2169 h 4186"/>
                <a:gd name="T18" fmla="*/ 1837 w 6847"/>
                <a:gd name="T19" fmla="*/ 2174 h 4186"/>
                <a:gd name="T20" fmla="*/ 1479 w 6847"/>
                <a:gd name="T21" fmla="*/ 2074 h 4186"/>
                <a:gd name="T22" fmla="*/ 1277 w 6847"/>
                <a:gd name="T23" fmla="*/ 1871 h 4186"/>
                <a:gd name="T24" fmla="*/ 1176 w 6847"/>
                <a:gd name="T25" fmla="*/ 1441 h 4186"/>
                <a:gd name="T26" fmla="*/ 1479 w 6847"/>
                <a:gd name="T27" fmla="*/ 1340 h 4186"/>
                <a:gd name="T28" fmla="*/ 1580 w 6847"/>
                <a:gd name="T29" fmla="*/ 1037 h 4186"/>
                <a:gd name="T30" fmla="*/ 1910 w 6847"/>
                <a:gd name="T31" fmla="*/ 1037 h 4186"/>
                <a:gd name="T32" fmla="*/ 2010 w 6847"/>
                <a:gd name="T33" fmla="*/ 1340 h 4186"/>
                <a:gd name="T34" fmla="*/ 2314 w 6847"/>
                <a:gd name="T35" fmla="*/ 1441 h 4186"/>
                <a:gd name="T36" fmla="*/ 2213 w 6847"/>
                <a:gd name="T37" fmla="*/ 1871 h 4186"/>
                <a:gd name="T38" fmla="*/ 2010 w 6847"/>
                <a:gd name="T39" fmla="*/ 2074 h 4186"/>
                <a:gd name="T40" fmla="*/ 2076 w 6847"/>
                <a:gd name="T41" fmla="*/ 2816 h 4186"/>
                <a:gd name="T42" fmla="*/ 3072 w 6847"/>
                <a:gd name="T43" fmla="*/ 2816 h 4186"/>
                <a:gd name="T44" fmla="*/ 4273 w 6847"/>
                <a:gd name="T45" fmla="*/ 3314 h 4186"/>
                <a:gd name="T46" fmla="*/ 4273 w 6847"/>
                <a:gd name="T47" fmla="*/ 2318 h 4186"/>
                <a:gd name="T48" fmla="*/ 4273 w 6847"/>
                <a:gd name="T49" fmla="*/ 3314 h 4186"/>
                <a:gd name="T50" fmla="*/ 4545 w 6847"/>
                <a:gd name="T51" fmla="*/ 1605 h 4186"/>
                <a:gd name="T52" fmla="*/ 4926 w 6847"/>
                <a:gd name="T53" fmla="*/ 1605 h 4186"/>
                <a:gd name="T54" fmla="*/ 5199 w 6847"/>
                <a:gd name="T55" fmla="*/ 2176 h 4186"/>
                <a:gd name="T56" fmla="*/ 5118 w 6847"/>
                <a:gd name="T57" fmla="*/ 2188 h 4186"/>
                <a:gd name="T58" fmla="*/ 4938 w 6847"/>
                <a:gd name="T59" fmla="*/ 1999 h 4186"/>
                <a:gd name="T60" fmla="*/ 5199 w 6847"/>
                <a:gd name="T61" fmla="*/ 1822 h 4186"/>
                <a:gd name="T62" fmla="*/ 5199 w 6847"/>
                <a:gd name="T63" fmla="*/ 2176 h 4186"/>
                <a:gd name="T64" fmla="*/ 5129 w 6847"/>
                <a:gd name="T65" fmla="*/ 1403 h 4186"/>
                <a:gd name="T66" fmla="*/ 5129 w 6847"/>
                <a:gd name="T67" fmla="*/ 1021 h 4186"/>
                <a:gd name="T68" fmla="*/ 5320 w 6847"/>
                <a:gd name="T69" fmla="*/ 1212 h 4186"/>
                <a:gd name="T70" fmla="*/ 5523 w 6847"/>
                <a:gd name="T71" fmla="*/ 1797 h 4186"/>
                <a:gd name="T72" fmla="*/ 5523 w 6847"/>
                <a:gd name="T73" fmla="*/ 1415 h 4186"/>
                <a:gd name="T74" fmla="*/ 5523 w 6847"/>
                <a:gd name="T75" fmla="*/ 1797 h 4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847" h="4186">
                  <a:moveTo>
                    <a:pt x="6055" y="1118"/>
                  </a:moveTo>
                  <a:cubicBezTo>
                    <a:pt x="5545" y="73"/>
                    <a:pt x="4998" y="0"/>
                    <a:pt x="4489" y="249"/>
                  </a:cubicBezTo>
                  <a:cubicBezTo>
                    <a:pt x="4336" y="324"/>
                    <a:pt x="4205" y="419"/>
                    <a:pt x="4109" y="544"/>
                  </a:cubicBezTo>
                  <a:lnTo>
                    <a:pt x="2738" y="544"/>
                  </a:lnTo>
                  <a:cubicBezTo>
                    <a:pt x="2642" y="419"/>
                    <a:pt x="2511" y="324"/>
                    <a:pt x="2359" y="249"/>
                  </a:cubicBezTo>
                  <a:cubicBezTo>
                    <a:pt x="1849" y="0"/>
                    <a:pt x="1302" y="73"/>
                    <a:pt x="792" y="1118"/>
                  </a:cubicBezTo>
                  <a:cubicBezTo>
                    <a:pt x="281" y="2163"/>
                    <a:pt x="0" y="3784"/>
                    <a:pt x="509" y="4033"/>
                  </a:cubicBezTo>
                  <a:cubicBezTo>
                    <a:pt x="822" y="4186"/>
                    <a:pt x="1361" y="3784"/>
                    <a:pt x="1848" y="3209"/>
                  </a:cubicBezTo>
                  <a:cubicBezTo>
                    <a:pt x="1988" y="3467"/>
                    <a:pt x="2260" y="3641"/>
                    <a:pt x="2574" y="3641"/>
                  </a:cubicBezTo>
                  <a:cubicBezTo>
                    <a:pt x="2976" y="3641"/>
                    <a:pt x="3311" y="3353"/>
                    <a:pt x="3384" y="2973"/>
                  </a:cubicBezTo>
                  <a:lnTo>
                    <a:pt x="3463" y="2973"/>
                  </a:lnTo>
                  <a:cubicBezTo>
                    <a:pt x="3536" y="3353"/>
                    <a:pt x="3871" y="3641"/>
                    <a:pt x="4273" y="3641"/>
                  </a:cubicBezTo>
                  <a:cubicBezTo>
                    <a:pt x="4585" y="3641"/>
                    <a:pt x="4856" y="3468"/>
                    <a:pt x="4997" y="3213"/>
                  </a:cubicBezTo>
                  <a:cubicBezTo>
                    <a:pt x="5516" y="3801"/>
                    <a:pt x="6049" y="4174"/>
                    <a:pt x="6338" y="4033"/>
                  </a:cubicBezTo>
                  <a:cubicBezTo>
                    <a:pt x="6847" y="3784"/>
                    <a:pt x="6566" y="2163"/>
                    <a:pt x="6055" y="1118"/>
                  </a:cubicBezTo>
                  <a:close/>
                  <a:moveTo>
                    <a:pt x="2010" y="2074"/>
                  </a:moveTo>
                  <a:cubicBezTo>
                    <a:pt x="2010" y="2083"/>
                    <a:pt x="2007" y="2091"/>
                    <a:pt x="2005" y="2100"/>
                  </a:cubicBezTo>
                  <a:cubicBezTo>
                    <a:pt x="1995" y="2135"/>
                    <a:pt x="1968" y="2161"/>
                    <a:pt x="1933" y="2169"/>
                  </a:cubicBezTo>
                  <a:cubicBezTo>
                    <a:pt x="1925" y="2171"/>
                    <a:pt x="1918" y="2174"/>
                    <a:pt x="1910" y="2174"/>
                  </a:cubicBezTo>
                  <a:lnTo>
                    <a:pt x="1837" y="2174"/>
                  </a:lnTo>
                  <a:lnTo>
                    <a:pt x="1580" y="2174"/>
                  </a:lnTo>
                  <a:cubicBezTo>
                    <a:pt x="1524" y="2174"/>
                    <a:pt x="1479" y="2129"/>
                    <a:pt x="1479" y="2074"/>
                  </a:cubicBezTo>
                  <a:lnTo>
                    <a:pt x="1479" y="1871"/>
                  </a:lnTo>
                  <a:lnTo>
                    <a:pt x="1277" y="1871"/>
                  </a:lnTo>
                  <a:cubicBezTo>
                    <a:pt x="1221" y="1871"/>
                    <a:pt x="1176" y="1826"/>
                    <a:pt x="1176" y="1771"/>
                  </a:cubicBezTo>
                  <a:lnTo>
                    <a:pt x="1176" y="1441"/>
                  </a:lnTo>
                  <a:cubicBezTo>
                    <a:pt x="1176" y="1385"/>
                    <a:pt x="1221" y="1340"/>
                    <a:pt x="1277" y="1340"/>
                  </a:cubicBezTo>
                  <a:lnTo>
                    <a:pt x="1479" y="1340"/>
                  </a:lnTo>
                  <a:lnTo>
                    <a:pt x="1479" y="1137"/>
                  </a:lnTo>
                  <a:cubicBezTo>
                    <a:pt x="1479" y="1082"/>
                    <a:pt x="1524" y="1037"/>
                    <a:pt x="1580" y="1037"/>
                  </a:cubicBezTo>
                  <a:lnTo>
                    <a:pt x="1837" y="1037"/>
                  </a:lnTo>
                  <a:lnTo>
                    <a:pt x="1910" y="1037"/>
                  </a:lnTo>
                  <a:cubicBezTo>
                    <a:pt x="1965" y="1037"/>
                    <a:pt x="2010" y="1082"/>
                    <a:pt x="2010" y="1137"/>
                  </a:cubicBezTo>
                  <a:lnTo>
                    <a:pt x="2010" y="1340"/>
                  </a:lnTo>
                  <a:lnTo>
                    <a:pt x="2213" y="1340"/>
                  </a:lnTo>
                  <a:cubicBezTo>
                    <a:pt x="2269" y="1340"/>
                    <a:pt x="2314" y="1385"/>
                    <a:pt x="2314" y="1441"/>
                  </a:cubicBezTo>
                  <a:lnTo>
                    <a:pt x="2314" y="1771"/>
                  </a:lnTo>
                  <a:cubicBezTo>
                    <a:pt x="2314" y="1826"/>
                    <a:pt x="2269" y="1871"/>
                    <a:pt x="2213" y="1871"/>
                  </a:cubicBezTo>
                  <a:lnTo>
                    <a:pt x="2010" y="1871"/>
                  </a:lnTo>
                  <a:lnTo>
                    <a:pt x="2010" y="2074"/>
                  </a:lnTo>
                  <a:close/>
                  <a:moveTo>
                    <a:pt x="2574" y="3314"/>
                  </a:moveTo>
                  <a:cubicBezTo>
                    <a:pt x="2299" y="3314"/>
                    <a:pt x="2076" y="3091"/>
                    <a:pt x="2076" y="2816"/>
                  </a:cubicBezTo>
                  <a:cubicBezTo>
                    <a:pt x="2076" y="2541"/>
                    <a:pt x="2299" y="2318"/>
                    <a:pt x="2574" y="2318"/>
                  </a:cubicBezTo>
                  <a:cubicBezTo>
                    <a:pt x="2849" y="2318"/>
                    <a:pt x="3072" y="2541"/>
                    <a:pt x="3072" y="2816"/>
                  </a:cubicBezTo>
                  <a:cubicBezTo>
                    <a:pt x="3072" y="3091"/>
                    <a:pt x="2849" y="3314"/>
                    <a:pt x="2574" y="3314"/>
                  </a:cubicBezTo>
                  <a:close/>
                  <a:moveTo>
                    <a:pt x="4273" y="3314"/>
                  </a:moveTo>
                  <a:cubicBezTo>
                    <a:pt x="3998" y="3314"/>
                    <a:pt x="3775" y="3091"/>
                    <a:pt x="3775" y="2816"/>
                  </a:cubicBezTo>
                  <a:cubicBezTo>
                    <a:pt x="3775" y="2541"/>
                    <a:pt x="3998" y="2318"/>
                    <a:pt x="4273" y="2318"/>
                  </a:cubicBezTo>
                  <a:cubicBezTo>
                    <a:pt x="4548" y="2318"/>
                    <a:pt x="4771" y="2541"/>
                    <a:pt x="4771" y="2816"/>
                  </a:cubicBezTo>
                  <a:cubicBezTo>
                    <a:pt x="4771" y="3091"/>
                    <a:pt x="4548" y="3314"/>
                    <a:pt x="4273" y="3314"/>
                  </a:cubicBezTo>
                  <a:close/>
                  <a:moveTo>
                    <a:pt x="4735" y="1797"/>
                  </a:moveTo>
                  <a:cubicBezTo>
                    <a:pt x="4630" y="1797"/>
                    <a:pt x="4545" y="1711"/>
                    <a:pt x="4545" y="1605"/>
                  </a:cubicBezTo>
                  <a:cubicBezTo>
                    <a:pt x="4545" y="1500"/>
                    <a:pt x="4630" y="1415"/>
                    <a:pt x="4735" y="1415"/>
                  </a:cubicBezTo>
                  <a:cubicBezTo>
                    <a:pt x="4841" y="1415"/>
                    <a:pt x="4926" y="1500"/>
                    <a:pt x="4926" y="1605"/>
                  </a:cubicBezTo>
                  <a:cubicBezTo>
                    <a:pt x="4926" y="1711"/>
                    <a:pt x="4841" y="1797"/>
                    <a:pt x="4735" y="1797"/>
                  </a:cubicBezTo>
                  <a:close/>
                  <a:moveTo>
                    <a:pt x="5199" y="2176"/>
                  </a:moveTo>
                  <a:cubicBezTo>
                    <a:pt x="5177" y="2185"/>
                    <a:pt x="5154" y="2190"/>
                    <a:pt x="5129" y="2190"/>
                  </a:cubicBezTo>
                  <a:cubicBezTo>
                    <a:pt x="5125" y="2190"/>
                    <a:pt x="5122" y="2188"/>
                    <a:pt x="5118" y="2188"/>
                  </a:cubicBezTo>
                  <a:cubicBezTo>
                    <a:pt x="5029" y="2183"/>
                    <a:pt x="4959" y="2117"/>
                    <a:pt x="4945" y="2031"/>
                  </a:cubicBezTo>
                  <a:cubicBezTo>
                    <a:pt x="4943" y="2020"/>
                    <a:pt x="4938" y="2010"/>
                    <a:pt x="4938" y="1999"/>
                  </a:cubicBezTo>
                  <a:cubicBezTo>
                    <a:pt x="4938" y="1894"/>
                    <a:pt x="5023" y="1808"/>
                    <a:pt x="5129" y="1808"/>
                  </a:cubicBezTo>
                  <a:cubicBezTo>
                    <a:pt x="5154" y="1808"/>
                    <a:pt x="5177" y="1814"/>
                    <a:pt x="5199" y="1822"/>
                  </a:cubicBezTo>
                  <a:cubicBezTo>
                    <a:pt x="5269" y="1850"/>
                    <a:pt x="5320" y="1919"/>
                    <a:pt x="5320" y="1999"/>
                  </a:cubicBezTo>
                  <a:cubicBezTo>
                    <a:pt x="5320" y="2080"/>
                    <a:pt x="5269" y="2148"/>
                    <a:pt x="5199" y="2176"/>
                  </a:cubicBezTo>
                  <a:close/>
                  <a:moveTo>
                    <a:pt x="5199" y="1389"/>
                  </a:moveTo>
                  <a:cubicBezTo>
                    <a:pt x="5177" y="1397"/>
                    <a:pt x="5154" y="1403"/>
                    <a:pt x="5129" y="1403"/>
                  </a:cubicBezTo>
                  <a:cubicBezTo>
                    <a:pt x="5023" y="1403"/>
                    <a:pt x="4938" y="1317"/>
                    <a:pt x="4938" y="1212"/>
                  </a:cubicBezTo>
                  <a:cubicBezTo>
                    <a:pt x="4938" y="1107"/>
                    <a:pt x="5023" y="1021"/>
                    <a:pt x="5129" y="1021"/>
                  </a:cubicBezTo>
                  <a:cubicBezTo>
                    <a:pt x="5154" y="1021"/>
                    <a:pt x="5177" y="1027"/>
                    <a:pt x="5199" y="1035"/>
                  </a:cubicBezTo>
                  <a:cubicBezTo>
                    <a:pt x="5269" y="1063"/>
                    <a:pt x="5320" y="1131"/>
                    <a:pt x="5320" y="1212"/>
                  </a:cubicBezTo>
                  <a:cubicBezTo>
                    <a:pt x="5320" y="1293"/>
                    <a:pt x="5269" y="1361"/>
                    <a:pt x="5199" y="1389"/>
                  </a:cubicBezTo>
                  <a:close/>
                  <a:moveTo>
                    <a:pt x="5523" y="1797"/>
                  </a:moveTo>
                  <a:cubicBezTo>
                    <a:pt x="5417" y="1797"/>
                    <a:pt x="5332" y="1711"/>
                    <a:pt x="5332" y="1605"/>
                  </a:cubicBezTo>
                  <a:cubicBezTo>
                    <a:pt x="5332" y="1500"/>
                    <a:pt x="5417" y="1415"/>
                    <a:pt x="5523" y="1415"/>
                  </a:cubicBezTo>
                  <a:cubicBezTo>
                    <a:pt x="5628" y="1415"/>
                    <a:pt x="5713" y="1500"/>
                    <a:pt x="5713" y="1605"/>
                  </a:cubicBezTo>
                  <a:cubicBezTo>
                    <a:pt x="5713" y="1711"/>
                    <a:pt x="5628" y="1797"/>
                    <a:pt x="5523" y="1797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/>
            <a:lstStyle/>
            <a:p>
              <a:endParaRPr lang="en-AU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431959" y="1682839"/>
              <a:ext cx="17975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703020204020201" pitchFamily="34" charset="-122"/>
                  <a:ea typeface="微软雅黑" panose="020B0703020204020201" pitchFamily="34" charset="-122"/>
                </a:rPr>
                <a:t>云游戏</a:t>
              </a: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315074" y="5507803"/>
            <a:ext cx="969577" cy="904184"/>
            <a:chOff x="4429949" y="1560374"/>
            <a:chExt cx="969577" cy="904184"/>
          </a:xfrm>
        </p:grpSpPr>
        <p:pic>
          <p:nvPicPr>
            <p:cNvPr id="15" name="Picture 11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669486" y="1560374"/>
              <a:ext cx="584198" cy="584198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4429949" y="2187559"/>
              <a:ext cx="9695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b="1" dirty="0">
                  <a:solidFill>
                    <a:schemeClr val="bg1"/>
                  </a:solidFill>
                  <a:latin typeface="微软雅黑" panose="020B0703020204020201" pitchFamily="34" charset="-122"/>
                  <a:ea typeface="微软雅黑" panose="020B0703020204020201" pitchFamily="34" charset="-122"/>
                </a:rPr>
                <a:t>高清视频</a:t>
              </a: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410190" y="6131314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AR/VR</a:t>
            </a:r>
            <a:endParaRPr kumimoji="1" lang="zh-CN" altLang="en-US" sz="1200" b="1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414539" y="5453730"/>
            <a:ext cx="584198" cy="978391"/>
            <a:chOff x="2963780" y="1591052"/>
            <a:chExt cx="584198" cy="978391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63780" y="1591052"/>
              <a:ext cx="584198" cy="584198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2963780" y="2292444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b="1" dirty="0">
                  <a:solidFill>
                    <a:schemeClr val="bg1"/>
                  </a:solidFill>
                  <a:latin typeface="微软雅黑" panose="020B0703020204020201" pitchFamily="34" charset="-122"/>
                  <a:ea typeface="微软雅黑" panose="020B0703020204020201" pitchFamily="34" charset="-122"/>
                </a:rPr>
                <a:t>直播</a:t>
              </a:r>
              <a:endParaRPr kumimoji="1" lang="zh-CN" altLang="en-US" sz="1200" b="1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220680" y="4356321"/>
            <a:ext cx="1066074" cy="757869"/>
            <a:chOff x="6885284" y="1780692"/>
            <a:chExt cx="1066074" cy="757869"/>
          </a:xfrm>
        </p:grpSpPr>
        <p:sp>
          <p:nvSpPr>
            <p:cNvPr id="35" name="car-side-view_26212"/>
            <p:cNvSpPr>
              <a:spLocks noChangeAspect="1"/>
            </p:cNvSpPr>
            <p:nvPr/>
          </p:nvSpPr>
          <p:spPr bwMode="auto">
            <a:xfrm>
              <a:off x="7163803" y="1780692"/>
              <a:ext cx="462742" cy="353419"/>
            </a:xfrm>
            <a:custGeom>
              <a:avLst/>
              <a:gdLst>
                <a:gd name="T0" fmla="*/ 501 w 583"/>
                <a:gd name="T1" fmla="*/ 126 h 446"/>
                <a:gd name="T2" fmla="*/ 491 w 583"/>
                <a:gd name="T3" fmla="*/ 168 h 446"/>
                <a:gd name="T4" fmla="*/ 416 w 583"/>
                <a:gd name="T5" fmla="*/ 0 h 446"/>
                <a:gd name="T6" fmla="*/ 92 w 583"/>
                <a:gd name="T7" fmla="*/ 75 h 446"/>
                <a:gd name="T8" fmla="*/ 87 w 583"/>
                <a:gd name="T9" fmla="*/ 171 h 446"/>
                <a:gd name="T10" fmla="*/ 0 w 583"/>
                <a:gd name="T11" fmla="*/ 126 h 446"/>
                <a:gd name="T12" fmla="*/ 83 w 583"/>
                <a:gd name="T13" fmla="*/ 173 h 446"/>
                <a:gd name="T14" fmla="*/ 57 w 583"/>
                <a:gd name="T15" fmla="*/ 304 h 446"/>
                <a:gd name="T16" fmla="*/ 89 w 583"/>
                <a:gd name="T17" fmla="*/ 412 h 446"/>
                <a:gd name="T18" fmla="*/ 189 w 583"/>
                <a:gd name="T19" fmla="*/ 412 h 446"/>
                <a:gd name="T20" fmla="*/ 386 w 583"/>
                <a:gd name="T21" fmla="*/ 364 h 446"/>
                <a:gd name="T22" fmla="*/ 436 w 583"/>
                <a:gd name="T23" fmla="*/ 446 h 446"/>
                <a:gd name="T24" fmla="*/ 486 w 583"/>
                <a:gd name="T25" fmla="*/ 359 h 446"/>
                <a:gd name="T26" fmla="*/ 526 w 583"/>
                <a:gd name="T27" fmla="*/ 220 h 446"/>
                <a:gd name="T28" fmla="*/ 583 w 583"/>
                <a:gd name="T29" fmla="*/ 169 h 446"/>
                <a:gd name="T30" fmla="*/ 583 w 583"/>
                <a:gd name="T31" fmla="*/ 126 h 446"/>
                <a:gd name="T32" fmla="*/ 167 w 583"/>
                <a:gd name="T33" fmla="*/ 30 h 446"/>
                <a:gd name="T34" fmla="*/ 461 w 583"/>
                <a:gd name="T35" fmla="*/ 75 h 446"/>
                <a:gd name="T36" fmla="*/ 457 w 583"/>
                <a:gd name="T37" fmla="*/ 160 h 446"/>
                <a:gd name="T38" fmla="*/ 122 w 583"/>
                <a:gd name="T39" fmla="*/ 160 h 446"/>
                <a:gd name="T40" fmla="*/ 122 w 583"/>
                <a:gd name="T41" fmla="*/ 75 h 446"/>
                <a:gd name="T42" fmla="*/ 374 w 583"/>
                <a:gd name="T43" fmla="*/ 289 h 446"/>
                <a:gd name="T44" fmla="*/ 219 w 583"/>
                <a:gd name="T45" fmla="*/ 270 h 446"/>
                <a:gd name="T46" fmla="*/ 107 w 583"/>
                <a:gd name="T47" fmla="*/ 298 h 446"/>
                <a:gd name="T48" fmla="*/ 197 w 583"/>
                <a:gd name="T49" fmla="*/ 232 h 446"/>
                <a:gd name="T50" fmla="*/ 107 w 583"/>
                <a:gd name="T51" fmla="*/ 298 h 446"/>
                <a:gd name="T52" fmla="*/ 197 w 583"/>
                <a:gd name="T53" fmla="*/ 334 h 446"/>
                <a:gd name="T54" fmla="*/ 222 w 583"/>
                <a:gd name="T55" fmla="*/ 334 h 446"/>
                <a:gd name="T56" fmla="*/ 386 w 583"/>
                <a:gd name="T57" fmla="*/ 347 h 446"/>
                <a:gd name="T58" fmla="*/ 386 w 583"/>
                <a:gd name="T59" fmla="*/ 322 h 446"/>
                <a:gd name="T60" fmla="*/ 386 w 583"/>
                <a:gd name="T61" fmla="*/ 347 h 446"/>
                <a:gd name="T62" fmla="*/ 398 w 583"/>
                <a:gd name="T63" fmla="*/ 298 h 446"/>
                <a:gd name="T64" fmla="*/ 488 w 583"/>
                <a:gd name="T65" fmla="*/ 232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83" h="446">
                  <a:moveTo>
                    <a:pt x="583" y="126"/>
                  </a:moveTo>
                  <a:lnTo>
                    <a:pt x="501" y="126"/>
                  </a:lnTo>
                  <a:lnTo>
                    <a:pt x="496" y="171"/>
                  </a:lnTo>
                  <a:cubicBezTo>
                    <a:pt x="494" y="170"/>
                    <a:pt x="493" y="169"/>
                    <a:pt x="491" y="168"/>
                  </a:cubicBezTo>
                  <a:lnTo>
                    <a:pt x="491" y="75"/>
                  </a:lnTo>
                  <a:cubicBezTo>
                    <a:pt x="491" y="34"/>
                    <a:pt x="457" y="0"/>
                    <a:pt x="416" y="0"/>
                  </a:cubicBezTo>
                  <a:lnTo>
                    <a:pt x="167" y="0"/>
                  </a:lnTo>
                  <a:cubicBezTo>
                    <a:pt x="126" y="0"/>
                    <a:pt x="92" y="34"/>
                    <a:pt x="92" y="75"/>
                  </a:cubicBezTo>
                  <a:lnTo>
                    <a:pt x="92" y="168"/>
                  </a:lnTo>
                  <a:cubicBezTo>
                    <a:pt x="90" y="169"/>
                    <a:pt x="89" y="170"/>
                    <a:pt x="87" y="171"/>
                  </a:cubicBezTo>
                  <a:lnTo>
                    <a:pt x="82" y="126"/>
                  </a:lnTo>
                  <a:lnTo>
                    <a:pt x="0" y="126"/>
                  </a:lnTo>
                  <a:lnTo>
                    <a:pt x="0" y="169"/>
                  </a:lnTo>
                  <a:lnTo>
                    <a:pt x="83" y="173"/>
                  </a:lnTo>
                  <a:cubicBezTo>
                    <a:pt x="67" y="184"/>
                    <a:pt x="57" y="201"/>
                    <a:pt x="57" y="220"/>
                  </a:cubicBezTo>
                  <a:lnTo>
                    <a:pt x="57" y="304"/>
                  </a:lnTo>
                  <a:cubicBezTo>
                    <a:pt x="57" y="326"/>
                    <a:pt x="70" y="344"/>
                    <a:pt x="89" y="355"/>
                  </a:cubicBezTo>
                  <a:lnTo>
                    <a:pt x="89" y="412"/>
                  </a:lnTo>
                  <a:cubicBezTo>
                    <a:pt x="89" y="431"/>
                    <a:pt x="111" y="446"/>
                    <a:pt x="139" y="446"/>
                  </a:cubicBezTo>
                  <a:cubicBezTo>
                    <a:pt x="166" y="446"/>
                    <a:pt x="189" y="431"/>
                    <a:pt x="189" y="412"/>
                  </a:cubicBezTo>
                  <a:lnTo>
                    <a:pt x="189" y="364"/>
                  </a:lnTo>
                  <a:lnTo>
                    <a:pt x="386" y="364"/>
                  </a:lnTo>
                  <a:lnTo>
                    <a:pt x="386" y="412"/>
                  </a:lnTo>
                  <a:cubicBezTo>
                    <a:pt x="386" y="431"/>
                    <a:pt x="408" y="446"/>
                    <a:pt x="436" y="446"/>
                  </a:cubicBezTo>
                  <a:cubicBezTo>
                    <a:pt x="463" y="446"/>
                    <a:pt x="486" y="431"/>
                    <a:pt x="486" y="412"/>
                  </a:cubicBezTo>
                  <a:lnTo>
                    <a:pt x="486" y="359"/>
                  </a:lnTo>
                  <a:cubicBezTo>
                    <a:pt x="509" y="349"/>
                    <a:pt x="526" y="329"/>
                    <a:pt x="526" y="304"/>
                  </a:cubicBezTo>
                  <a:lnTo>
                    <a:pt x="526" y="220"/>
                  </a:lnTo>
                  <a:cubicBezTo>
                    <a:pt x="526" y="201"/>
                    <a:pt x="516" y="184"/>
                    <a:pt x="500" y="173"/>
                  </a:cubicBezTo>
                  <a:lnTo>
                    <a:pt x="583" y="169"/>
                  </a:lnTo>
                  <a:lnTo>
                    <a:pt x="583" y="126"/>
                  </a:lnTo>
                  <a:lnTo>
                    <a:pt x="583" y="126"/>
                  </a:lnTo>
                  <a:close/>
                  <a:moveTo>
                    <a:pt x="122" y="75"/>
                  </a:moveTo>
                  <a:cubicBezTo>
                    <a:pt x="122" y="50"/>
                    <a:pt x="142" y="30"/>
                    <a:pt x="167" y="30"/>
                  </a:cubicBezTo>
                  <a:lnTo>
                    <a:pt x="416" y="30"/>
                  </a:lnTo>
                  <a:cubicBezTo>
                    <a:pt x="441" y="30"/>
                    <a:pt x="461" y="50"/>
                    <a:pt x="461" y="75"/>
                  </a:cubicBezTo>
                  <a:lnTo>
                    <a:pt x="461" y="160"/>
                  </a:lnTo>
                  <a:cubicBezTo>
                    <a:pt x="460" y="160"/>
                    <a:pt x="458" y="160"/>
                    <a:pt x="457" y="160"/>
                  </a:cubicBezTo>
                  <a:lnTo>
                    <a:pt x="126" y="160"/>
                  </a:lnTo>
                  <a:cubicBezTo>
                    <a:pt x="125" y="160"/>
                    <a:pt x="123" y="160"/>
                    <a:pt x="122" y="160"/>
                  </a:cubicBezTo>
                  <a:lnTo>
                    <a:pt x="122" y="75"/>
                  </a:lnTo>
                  <a:lnTo>
                    <a:pt x="122" y="75"/>
                  </a:lnTo>
                  <a:close/>
                  <a:moveTo>
                    <a:pt x="374" y="270"/>
                  </a:moveTo>
                  <a:lnTo>
                    <a:pt x="374" y="289"/>
                  </a:lnTo>
                  <a:lnTo>
                    <a:pt x="219" y="289"/>
                  </a:lnTo>
                  <a:lnTo>
                    <a:pt x="219" y="270"/>
                  </a:lnTo>
                  <a:lnTo>
                    <a:pt x="374" y="270"/>
                  </a:lnTo>
                  <a:close/>
                  <a:moveTo>
                    <a:pt x="107" y="298"/>
                  </a:moveTo>
                  <a:lnTo>
                    <a:pt x="107" y="232"/>
                  </a:lnTo>
                  <a:lnTo>
                    <a:pt x="197" y="232"/>
                  </a:lnTo>
                  <a:lnTo>
                    <a:pt x="197" y="298"/>
                  </a:lnTo>
                  <a:lnTo>
                    <a:pt x="107" y="298"/>
                  </a:lnTo>
                  <a:close/>
                  <a:moveTo>
                    <a:pt x="209" y="347"/>
                  </a:moveTo>
                  <a:cubicBezTo>
                    <a:pt x="202" y="347"/>
                    <a:pt x="197" y="341"/>
                    <a:pt x="197" y="334"/>
                  </a:cubicBezTo>
                  <a:cubicBezTo>
                    <a:pt x="197" y="327"/>
                    <a:pt x="202" y="322"/>
                    <a:pt x="209" y="322"/>
                  </a:cubicBezTo>
                  <a:cubicBezTo>
                    <a:pt x="216" y="322"/>
                    <a:pt x="222" y="327"/>
                    <a:pt x="222" y="334"/>
                  </a:cubicBezTo>
                  <a:cubicBezTo>
                    <a:pt x="222" y="341"/>
                    <a:pt x="216" y="347"/>
                    <a:pt x="209" y="347"/>
                  </a:cubicBezTo>
                  <a:close/>
                  <a:moveTo>
                    <a:pt x="386" y="347"/>
                  </a:moveTo>
                  <a:cubicBezTo>
                    <a:pt x="379" y="347"/>
                    <a:pt x="374" y="341"/>
                    <a:pt x="374" y="334"/>
                  </a:cubicBezTo>
                  <a:cubicBezTo>
                    <a:pt x="374" y="327"/>
                    <a:pt x="379" y="322"/>
                    <a:pt x="386" y="322"/>
                  </a:cubicBezTo>
                  <a:cubicBezTo>
                    <a:pt x="393" y="322"/>
                    <a:pt x="399" y="327"/>
                    <a:pt x="399" y="334"/>
                  </a:cubicBezTo>
                  <a:cubicBezTo>
                    <a:pt x="399" y="341"/>
                    <a:pt x="393" y="347"/>
                    <a:pt x="386" y="347"/>
                  </a:cubicBezTo>
                  <a:close/>
                  <a:moveTo>
                    <a:pt x="488" y="298"/>
                  </a:moveTo>
                  <a:lnTo>
                    <a:pt x="398" y="298"/>
                  </a:lnTo>
                  <a:lnTo>
                    <a:pt x="398" y="232"/>
                  </a:lnTo>
                  <a:lnTo>
                    <a:pt x="488" y="232"/>
                  </a:lnTo>
                  <a:lnTo>
                    <a:pt x="488" y="2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6885284" y="2261562"/>
              <a:ext cx="10660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b="1" dirty="0">
                  <a:solidFill>
                    <a:schemeClr val="bg1"/>
                  </a:solidFill>
                  <a:latin typeface="微软雅黑" panose="020B0703020204020201" pitchFamily="34" charset="-122"/>
                  <a:ea typeface="微软雅黑" panose="020B0703020204020201" pitchFamily="34" charset="-122"/>
                </a:rPr>
                <a:t>车联网</a:t>
              </a: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2499825" y="484532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智能医疗</a:t>
            </a:r>
            <a:endParaRPr kumimoji="1" lang="en-US" altLang="zh-CN" sz="1200" b="1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81695" y="4255126"/>
            <a:ext cx="954107" cy="883051"/>
            <a:chOff x="8034050" y="1632640"/>
            <a:chExt cx="954107" cy="883051"/>
          </a:xfrm>
        </p:grpSpPr>
        <p:pic>
          <p:nvPicPr>
            <p:cNvPr id="29" name="图片 28" descr="机器人 (1)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072913" y="1632640"/>
              <a:ext cx="605489" cy="584775"/>
            </a:xfrm>
            <a:prstGeom prst="rect">
              <a:avLst/>
            </a:prstGeom>
          </p:spPr>
        </p:pic>
        <p:sp>
          <p:nvSpPr>
            <p:cNvPr id="30" name="文本框 29"/>
            <p:cNvSpPr txBox="1"/>
            <p:nvPr/>
          </p:nvSpPr>
          <p:spPr>
            <a:xfrm>
              <a:off x="8034050" y="2238692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200" b="1" dirty="0">
                  <a:solidFill>
                    <a:schemeClr val="bg1"/>
                  </a:solidFill>
                  <a:latin typeface="微软雅黑" panose="020B0703020204020201" pitchFamily="34" charset="-122"/>
                  <a:ea typeface="微软雅黑" panose="020B0703020204020201" pitchFamily="34" charset="-122"/>
                </a:rPr>
                <a:t>工业互联网</a:t>
              </a:r>
              <a:endParaRPr kumimoji="1" lang="zh-CN" altLang="en-US" sz="1200" b="1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endParaRPr>
            </a:p>
          </p:txBody>
        </p:sp>
      </p:grpSp>
      <p:pic>
        <p:nvPicPr>
          <p:cNvPr id="78" name="图片 77" descr="腾讯PPT_07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40674" y="1366403"/>
            <a:ext cx="1195436" cy="1799104"/>
          </a:xfrm>
          <a:prstGeom prst="rect">
            <a:avLst/>
          </a:prstGeom>
        </p:spPr>
      </p:pic>
      <p:pic>
        <p:nvPicPr>
          <p:cNvPr id="79" name="图片 78" descr="腾讯PPT_03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52927" y="1439457"/>
            <a:ext cx="1102193" cy="1658276"/>
          </a:xfrm>
          <a:prstGeom prst="rect">
            <a:avLst/>
          </a:prstGeom>
        </p:spPr>
      </p:pic>
      <p:pic>
        <p:nvPicPr>
          <p:cNvPr id="80" name="图片 79" descr="腾讯PPT_05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285831" y="1291285"/>
            <a:ext cx="1287722" cy="1937408"/>
          </a:xfrm>
          <a:prstGeom prst="rect">
            <a:avLst/>
          </a:prstGeom>
        </p:spPr>
      </p:pic>
      <p:sp>
        <p:nvSpPr>
          <p:cNvPr id="81" name="文本框 80"/>
          <p:cNvSpPr txBox="1"/>
          <p:nvPr/>
        </p:nvSpPr>
        <p:spPr>
          <a:xfrm>
            <a:off x="5332470" y="2538060"/>
            <a:ext cx="3026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业务痛点</a:t>
            </a:r>
            <a:endParaRPr lang="zh-CN" altLang="en-US" dirty="0">
              <a:solidFill>
                <a:srgbClr val="00B0F0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</p:txBody>
      </p:sp>
      <p:sp>
        <p:nvSpPr>
          <p:cNvPr id="82" name="标题 1"/>
          <p:cNvSpPr txBox="1"/>
          <p:nvPr/>
        </p:nvSpPr>
        <p:spPr>
          <a:xfrm>
            <a:off x="794999" y="1866819"/>
            <a:ext cx="57683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endParaRPr lang="zh-CN" altLang="en-US" sz="3200" dirty="0"/>
          </a:p>
        </p:txBody>
      </p:sp>
      <p:sp>
        <p:nvSpPr>
          <p:cNvPr id="83" name="文本框 82"/>
          <p:cNvSpPr txBox="1"/>
          <p:nvPr/>
        </p:nvSpPr>
        <p:spPr>
          <a:xfrm>
            <a:off x="922303" y="2538060"/>
            <a:ext cx="194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00B0F0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重点应用场景</a:t>
            </a:r>
            <a:r>
              <a:rPr lang="en-US" altLang="zh-CN" dirty="0">
                <a:solidFill>
                  <a:srgbClr val="00B0F0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 </a:t>
            </a:r>
            <a:endParaRPr lang="zh-CN" altLang="en-US" dirty="0">
              <a:solidFill>
                <a:srgbClr val="00B0F0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9943966" y="2538060"/>
            <a:ext cx="194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技术需求</a:t>
            </a:r>
            <a:endParaRPr lang="zh-CN" altLang="en-US" dirty="0">
              <a:solidFill>
                <a:srgbClr val="00B0F0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</p:txBody>
      </p:sp>
      <p:pic>
        <p:nvPicPr>
          <p:cNvPr id="86" name="图形 85" descr="建筑"/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3532" y="3230934"/>
            <a:ext cx="467427" cy="467427"/>
          </a:xfrm>
          <a:prstGeom prst="rect">
            <a:avLst/>
          </a:prstGeom>
        </p:spPr>
      </p:pic>
      <p:sp>
        <p:nvSpPr>
          <p:cNvPr id="87" name="文本框 86"/>
          <p:cNvSpPr txBox="1"/>
          <p:nvPr/>
        </p:nvSpPr>
        <p:spPr>
          <a:xfrm>
            <a:off x="1538941" y="3758393"/>
            <a:ext cx="1797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</a:rPr>
              <a:t>智能办公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703020204020201" pitchFamily="34" charset="-122"/>
              <a:ea typeface="微软雅黑" panose="020B0703020204020201" pitchFamily="34" charset="-122"/>
            </a:endParaRPr>
          </a:p>
        </p:txBody>
      </p:sp>
      <p:pic>
        <p:nvPicPr>
          <p:cNvPr id="88" name="Picture 2" descr="4_1-Arrow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5400000" flipV="1">
            <a:off x="2246022" y="3912710"/>
            <a:ext cx="3400206" cy="969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1" name="文本框 90"/>
          <p:cNvSpPr txBox="1"/>
          <p:nvPr/>
        </p:nvSpPr>
        <p:spPr>
          <a:xfrm>
            <a:off x="4912925" y="3283905"/>
            <a:ext cx="374941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更大的带宽</a:t>
            </a:r>
            <a:endParaRPr lang="en-US" altLang="zh-CN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更低的网络延迟</a:t>
            </a:r>
            <a:endParaRPr lang="en-US" altLang="zh-CN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降低网络带宽成本</a:t>
            </a:r>
            <a:endParaRPr lang="en-US" altLang="zh-CN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降低终端设备成本</a:t>
            </a:r>
            <a:endParaRPr lang="en-US" altLang="zh-CN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提升行业应用创新能力</a:t>
            </a:r>
            <a:endParaRPr lang="en-US" altLang="zh-CN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</p:txBody>
      </p:sp>
      <p:pic>
        <p:nvPicPr>
          <p:cNvPr id="93" name="Picture 2" descr="4_1-Arrow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5400000" flipV="1">
            <a:off x="6670177" y="3977406"/>
            <a:ext cx="3400206" cy="969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5838" y="5478064"/>
            <a:ext cx="584198" cy="584198"/>
          </a:xfrm>
          <a:prstGeom prst="rect">
            <a:avLst/>
          </a:prstGeom>
        </p:spPr>
      </p:pic>
      <p:pic>
        <p:nvPicPr>
          <p:cNvPr id="45" name="图形 22" descr="头上的大脑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45227" y="4299172"/>
            <a:ext cx="462742" cy="462742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9678390" y="3129031"/>
            <a:ext cx="29715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本地分流</a:t>
            </a:r>
            <a:endParaRPr lang="en-US" altLang="zh-CN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QoS</a:t>
            </a:r>
            <a:r>
              <a:rPr lang="zh-CN" altLang="en-US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加速</a:t>
            </a:r>
            <a:endParaRPr lang="en-US" altLang="zh-CN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安全隧道</a:t>
            </a:r>
            <a:endParaRPr lang="en-US" altLang="zh-CN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负载均衡</a:t>
            </a:r>
            <a:endParaRPr lang="en-US" altLang="zh-CN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边缘渲染</a:t>
            </a:r>
            <a:endParaRPr lang="en-US" altLang="zh-CN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本地存储</a:t>
            </a:r>
            <a:endParaRPr lang="en-US" altLang="zh-CN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离线处理</a:t>
            </a:r>
            <a:endParaRPr lang="en-US" altLang="zh-CN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……</a:t>
            </a:r>
            <a:endParaRPr lang="en-US" altLang="zh-CN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  <a:p>
            <a:endParaRPr lang="en-US" altLang="zh-CN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  <a:p>
            <a:endParaRPr lang="zh-CN" altLang="en-US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983432" y="4766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br>
              <a:rPr lang="en-US" altLang="zh-CN" sz="2800" b="1" dirty="0">
                <a:solidFill>
                  <a:srgbClr val="FFFFFF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</a:br>
            <a:r>
              <a:rPr lang="en-US" altLang="zh-CN" sz="2800" b="1" dirty="0">
                <a:solidFill>
                  <a:srgbClr val="FFFFFF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 </a:t>
            </a:r>
            <a:endParaRPr lang="zh-CN" altLang="en-US" sz="2800" dirty="0"/>
          </a:p>
        </p:txBody>
      </p:sp>
      <p:sp>
        <p:nvSpPr>
          <p:cNvPr id="5" name="标题 1"/>
          <p:cNvSpPr txBox="1"/>
          <p:nvPr/>
        </p:nvSpPr>
        <p:spPr>
          <a:xfrm>
            <a:off x="838200" y="1379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800" b="1" dirty="0">
                <a:solidFill>
                  <a:srgbClr val="FFFFFF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Why TSEC ?</a:t>
            </a:r>
            <a:endParaRPr lang="zh-CN" altLang="en-US" sz="2800" b="1" dirty="0">
              <a:solidFill>
                <a:srgbClr val="FFFFFF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</p:txBody>
      </p:sp>
      <p:cxnSp>
        <p:nvCxnSpPr>
          <p:cNvPr id="7" name="Straight Connector 30"/>
          <p:cNvCxnSpPr/>
          <p:nvPr/>
        </p:nvCxnSpPr>
        <p:spPr>
          <a:xfrm>
            <a:off x="4619829" y="2454104"/>
            <a:ext cx="5" cy="3475160"/>
          </a:xfrm>
          <a:prstGeom prst="line">
            <a:avLst/>
          </a:prstGeom>
          <a:ln w="25400">
            <a:solidFill>
              <a:srgbClr val="17BD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30"/>
          <p:cNvCxnSpPr/>
          <p:nvPr/>
        </p:nvCxnSpPr>
        <p:spPr>
          <a:xfrm>
            <a:off x="2315578" y="2454104"/>
            <a:ext cx="0" cy="3475160"/>
          </a:xfrm>
          <a:prstGeom prst="line">
            <a:avLst/>
          </a:prstGeom>
          <a:ln w="25400">
            <a:solidFill>
              <a:srgbClr val="17BD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0"/>
          <p:cNvCxnSpPr/>
          <p:nvPr/>
        </p:nvCxnSpPr>
        <p:spPr>
          <a:xfrm>
            <a:off x="7140114" y="2454104"/>
            <a:ext cx="0" cy="3475160"/>
          </a:xfrm>
          <a:prstGeom prst="line">
            <a:avLst/>
          </a:prstGeom>
          <a:ln w="25400">
            <a:solidFill>
              <a:srgbClr val="17BD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/>
          <p:cNvSpPr txBox="1"/>
          <p:nvPr/>
        </p:nvSpPr>
        <p:spPr>
          <a:xfrm>
            <a:off x="5663952" y="1166195"/>
            <a:ext cx="6264696" cy="518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2000" dirty="0">
                <a:solidFill>
                  <a:srgbClr val="FFFFFF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构建使能</a:t>
            </a:r>
            <a:r>
              <a:rPr lang="en-US" altLang="zh-CN" sz="2000" dirty="0">
                <a:solidFill>
                  <a:srgbClr val="FFFFFF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5G\IoT</a:t>
            </a:r>
            <a:r>
              <a:rPr lang="zh-CN" altLang="en-US" sz="2000" dirty="0">
                <a:solidFill>
                  <a:srgbClr val="FFFFFF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网络与业务协同的网络层</a:t>
            </a:r>
            <a:r>
              <a:rPr lang="en-US" altLang="zh-CN" sz="2000" dirty="0">
                <a:solidFill>
                  <a:srgbClr val="FFFFFF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PaaS</a:t>
            </a:r>
            <a:r>
              <a:rPr lang="zh-CN" altLang="en-US" sz="2000" dirty="0">
                <a:solidFill>
                  <a:srgbClr val="FFFFFF"/>
                </a:solidFill>
                <a:latin typeface="TTTGB Medium" panose="020C06030202040F0204" pitchFamily="34" charset="-122"/>
                <a:ea typeface="TTTGB Medium" panose="020C06030202040F0204" pitchFamily="34" charset="-122"/>
              </a:rPr>
              <a:t>服务</a:t>
            </a:r>
            <a:endParaRPr lang="zh-CN" altLang="en-US" sz="2000" dirty="0">
              <a:solidFill>
                <a:srgbClr val="FFFFFF"/>
              </a:solidFill>
              <a:ea typeface="TTTGB Medium" panose="020C06030202040F0204" pitchFamily="34" charset="-122"/>
            </a:endParaRPr>
          </a:p>
        </p:txBody>
      </p:sp>
      <p:cxnSp>
        <p:nvCxnSpPr>
          <p:cNvPr id="13" name="Straight Connector 30"/>
          <p:cNvCxnSpPr/>
          <p:nvPr/>
        </p:nvCxnSpPr>
        <p:spPr>
          <a:xfrm>
            <a:off x="9660394" y="2454104"/>
            <a:ext cx="0" cy="3475160"/>
          </a:xfrm>
          <a:prstGeom prst="line">
            <a:avLst/>
          </a:prstGeom>
          <a:ln w="25400">
            <a:solidFill>
              <a:srgbClr val="17BD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1"/>
          <p:cNvSpPr txBox="1"/>
          <p:nvPr/>
        </p:nvSpPr>
        <p:spPr>
          <a:xfrm>
            <a:off x="14726" y="2796526"/>
            <a:ext cx="2520279" cy="518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B0F0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移动流量分流</a:t>
            </a:r>
            <a:endParaRPr lang="zh-CN" altLang="en-US" sz="1600" b="1" dirty="0">
              <a:solidFill>
                <a:srgbClr val="00B0F0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2392626" y="2800329"/>
            <a:ext cx="2232244" cy="518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B0F0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移动网络加速</a:t>
            </a:r>
            <a:endParaRPr lang="zh-CN" altLang="en-US" sz="1600" b="1" dirty="0">
              <a:solidFill>
                <a:srgbClr val="00B0F0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</p:txBody>
      </p:sp>
      <p:sp>
        <p:nvSpPr>
          <p:cNvPr id="23" name="标题 1"/>
          <p:cNvSpPr txBox="1"/>
          <p:nvPr/>
        </p:nvSpPr>
        <p:spPr>
          <a:xfrm>
            <a:off x="4735667" y="2803883"/>
            <a:ext cx="2232244" cy="518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B0F0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边缘流量转发</a:t>
            </a:r>
            <a:endParaRPr lang="zh-CN" altLang="en-US" sz="1600" b="1" dirty="0">
              <a:solidFill>
                <a:srgbClr val="00B0F0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</p:txBody>
      </p:sp>
      <p:sp>
        <p:nvSpPr>
          <p:cNvPr id="24" name="标题 1"/>
          <p:cNvSpPr txBox="1"/>
          <p:nvPr/>
        </p:nvSpPr>
        <p:spPr>
          <a:xfrm>
            <a:off x="7342465" y="2791962"/>
            <a:ext cx="2232244" cy="518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B0F0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移动网络隧道</a:t>
            </a:r>
            <a:endParaRPr lang="zh-CN" altLang="en-US" sz="1600" b="1" dirty="0">
              <a:solidFill>
                <a:srgbClr val="00B0F0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</p:txBody>
      </p:sp>
      <p:sp>
        <p:nvSpPr>
          <p:cNvPr id="25" name="标题 1"/>
          <p:cNvSpPr txBox="1"/>
          <p:nvPr/>
        </p:nvSpPr>
        <p:spPr>
          <a:xfrm>
            <a:off x="9808997" y="2768308"/>
            <a:ext cx="2232244" cy="518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zh-CN" altLang="en-US" sz="1600" b="1" dirty="0">
                <a:solidFill>
                  <a:srgbClr val="00B0F0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物联接入控制</a:t>
            </a:r>
            <a:endParaRPr lang="zh-CN" altLang="en-US" sz="1600" b="1" dirty="0">
              <a:solidFill>
                <a:srgbClr val="00B0F0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241340" y="3402384"/>
            <a:ext cx="2013829" cy="2114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FFFFFF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分流至边缘节点</a:t>
            </a:r>
            <a:endParaRPr lang="en-US" altLang="zh-CN" sz="1400" dirty="0">
              <a:solidFill>
                <a:srgbClr val="FFFFFF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FFFFFF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FFFFFF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适配多种分流策略</a:t>
            </a:r>
            <a:endParaRPr lang="en-US" altLang="zh-CN" sz="1400" dirty="0">
              <a:solidFill>
                <a:srgbClr val="FFFFFF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FFFFFF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FFFFFF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超低时延体验</a:t>
            </a:r>
            <a:r>
              <a:rPr lang="en-US" altLang="zh-CN" sz="1400" dirty="0">
                <a:solidFill>
                  <a:srgbClr val="FFFFFF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  </a:t>
            </a:r>
            <a:endParaRPr lang="en-US" altLang="zh-CN" sz="1400" dirty="0">
              <a:solidFill>
                <a:srgbClr val="FFFFFF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  <a:p>
            <a:pPr fontAlgn="auto">
              <a:spcAft>
                <a:spcPts val="0"/>
              </a:spcAft>
            </a:pPr>
            <a:endParaRPr lang="zh-CN" altLang="en-US" sz="1000" dirty="0">
              <a:solidFill>
                <a:srgbClr val="FFFFFF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</p:txBody>
      </p:sp>
      <p:sp>
        <p:nvSpPr>
          <p:cNvPr id="27" name="标题 1"/>
          <p:cNvSpPr txBox="1"/>
          <p:nvPr/>
        </p:nvSpPr>
        <p:spPr>
          <a:xfrm>
            <a:off x="2535005" y="3332605"/>
            <a:ext cx="2321621" cy="2114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FFFFFF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FFFFFF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上下行双向加速</a:t>
            </a:r>
            <a:endParaRPr lang="en-US" altLang="zh-CN" sz="1400" dirty="0">
              <a:solidFill>
                <a:srgbClr val="FFFFFF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FFFFFF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FFFFFF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按需加速</a:t>
            </a:r>
            <a:endParaRPr lang="en-US" altLang="zh-CN" sz="1400" dirty="0">
              <a:solidFill>
                <a:srgbClr val="FFFFFF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  <a:p>
            <a:pPr fontAlgn="auto">
              <a:spcAft>
                <a:spcPts val="0"/>
              </a:spcAft>
            </a:pPr>
            <a:r>
              <a:rPr lang="zh-CN" altLang="en-US" sz="1400" dirty="0">
                <a:solidFill>
                  <a:srgbClr val="FFFFFF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 </a:t>
            </a:r>
            <a:endParaRPr lang="en-US" altLang="zh-CN" sz="1400" dirty="0">
              <a:solidFill>
                <a:srgbClr val="FFFFFF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FFFFFF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速率自适应调整</a:t>
            </a:r>
            <a:endParaRPr lang="en-US" altLang="zh-CN" sz="1400" dirty="0">
              <a:solidFill>
                <a:srgbClr val="FFFFFF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FFFFFF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  <a:p>
            <a:pPr marL="171450" indent="-1714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1000" dirty="0">
              <a:solidFill>
                <a:srgbClr val="FFFFFF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</p:txBody>
      </p:sp>
      <p:sp>
        <p:nvSpPr>
          <p:cNvPr id="28" name="标题 1"/>
          <p:cNvSpPr txBox="1"/>
          <p:nvPr/>
        </p:nvSpPr>
        <p:spPr>
          <a:xfrm>
            <a:off x="5068413" y="3402384"/>
            <a:ext cx="1800703" cy="2114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FFFFFF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高性能转发</a:t>
            </a:r>
            <a:endParaRPr lang="en-US" altLang="zh-CN" sz="1400" dirty="0">
              <a:solidFill>
                <a:srgbClr val="FFFFFF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FFFFFF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FFFFFF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负载均衡</a:t>
            </a:r>
            <a:endParaRPr lang="en-US" altLang="zh-CN" sz="1400" dirty="0">
              <a:solidFill>
                <a:srgbClr val="FFFFFF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FFFFFF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FFFFFF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流量统计</a:t>
            </a:r>
            <a:endParaRPr lang="en-US" altLang="zh-CN" sz="1400" dirty="0">
              <a:solidFill>
                <a:srgbClr val="FFFFFF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  <a:p>
            <a:pPr marL="171450" indent="-1714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1000" dirty="0">
              <a:solidFill>
                <a:srgbClr val="FFFFFF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</p:txBody>
      </p:sp>
      <p:sp>
        <p:nvSpPr>
          <p:cNvPr id="29" name="标题 1"/>
          <p:cNvSpPr txBox="1"/>
          <p:nvPr/>
        </p:nvSpPr>
        <p:spPr>
          <a:xfrm>
            <a:off x="7489760" y="3134260"/>
            <a:ext cx="2220305" cy="2114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FFFFFF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边缘流量安全</a:t>
            </a:r>
            <a:endParaRPr lang="en-US" altLang="zh-CN" sz="1400" dirty="0">
              <a:solidFill>
                <a:srgbClr val="FFFFFF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  <a:p>
            <a:pPr fontAlgn="auto">
              <a:spcAft>
                <a:spcPts val="0"/>
              </a:spcAft>
            </a:pPr>
            <a:r>
              <a:rPr lang="en-US" altLang="zh-CN" sz="1400" dirty="0">
                <a:solidFill>
                  <a:srgbClr val="FFFFFF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 </a:t>
            </a:r>
            <a:endParaRPr lang="en-US" altLang="zh-CN" sz="1400" dirty="0">
              <a:solidFill>
                <a:srgbClr val="FFFFFF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FFFFFF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软件定义的路由选择</a:t>
            </a:r>
            <a:endParaRPr lang="en-US" altLang="zh-CN" sz="1400" dirty="0">
              <a:solidFill>
                <a:srgbClr val="FFFFFF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</p:txBody>
      </p:sp>
      <p:sp>
        <p:nvSpPr>
          <p:cNvPr id="30" name="标题 1"/>
          <p:cNvSpPr txBox="1"/>
          <p:nvPr/>
        </p:nvSpPr>
        <p:spPr>
          <a:xfrm>
            <a:off x="10055224" y="3330376"/>
            <a:ext cx="2164356" cy="2114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FFFFFF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物联数据接入</a:t>
            </a:r>
            <a:endParaRPr lang="en-US" altLang="zh-CN" sz="1400" dirty="0">
              <a:solidFill>
                <a:srgbClr val="FFFFFF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FFFFFF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FFFFFF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本地数据处理</a:t>
            </a:r>
            <a:endParaRPr lang="en-US" altLang="zh-CN" sz="1400" dirty="0">
              <a:solidFill>
                <a:srgbClr val="FFFFFF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FFFFFF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FFFFFF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云边协同</a:t>
            </a:r>
            <a:endParaRPr lang="en-US" altLang="zh-CN" sz="1400" dirty="0">
              <a:solidFill>
                <a:srgbClr val="FFFFFF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</p:txBody>
      </p:sp>
      <p:sp>
        <p:nvSpPr>
          <p:cNvPr id="31" name="泪滴形 64"/>
          <p:cNvSpPr>
            <a:spLocks noChangeAspect="1"/>
          </p:cNvSpPr>
          <p:nvPr/>
        </p:nvSpPr>
        <p:spPr>
          <a:xfrm>
            <a:off x="3265317" y="2115736"/>
            <a:ext cx="594025" cy="594025"/>
          </a:xfrm>
          <a:prstGeom prst="teardrop">
            <a:avLst/>
          </a:prstGeom>
          <a:gradFill>
            <a:gsLst>
              <a:gs pos="0">
                <a:srgbClr val="56D1DB"/>
              </a:gs>
              <a:gs pos="74000">
                <a:srgbClr val="0856F7"/>
              </a:gs>
            </a:gsLst>
            <a:lin ang="3900000" scaled="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br>
              <a:rPr lang="zh-CN" altLang="en-US" sz="1600" b="1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sym typeface="TTTGB Medium" panose="020C06030202040F0204" pitchFamily="34" charset="-122"/>
              </a:rPr>
            </a:br>
            <a:br>
              <a:rPr lang="zh-CN" altLang="en-US" sz="1600" b="1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sym typeface="TTTGB Medium" panose="020C06030202040F0204" pitchFamily="34" charset="-122"/>
              </a:rPr>
            </a:br>
            <a:br>
              <a:rPr lang="zh-CN" altLang="en-US" sz="1600" b="1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sym typeface="TTTGB Medium" panose="020C06030202040F0204" pitchFamily="34" charset="-122"/>
              </a:rPr>
            </a:br>
            <a:endParaRPr lang="zh-CN" altLang="en-US" sz="1600" b="1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  <a:sym typeface="TTTGB Medium" panose="020C06030202040F0204" pitchFamily="34" charset="-122"/>
            </a:endParaRPr>
          </a:p>
        </p:txBody>
      </p:sp>
      <p:sp>
        <p:nvSpPr>
          <p:cNvPr id="32" name="泪滴形 87"/>
          <p:cNvSpPr>
            <a:spLocks noChangeAspect="1"/>
          </p:cNvSpPr>
          <p:nvPr/>
        </p:nvSpPr>
        <p:spPr>
          <a:xfrm>
            <a:off x="5532450" y="2091413"/>
            <a:ext cx="594025" cy="594025"/>
          </a:xfrm>
          <a:prstGeom prst="teardrop">
            <a:avLst/>
          </a:prstGeom>
          <a:gradFill>
            <a:gsLst>
              <a:gs pos="0">
                <a:srgbClr val="56D1DB"/>
              </a:gs>
              <a:gs pos="74000">
                <a:srgbClr val="0856F7"/>
              </a:gs>
            </a:gsLst>
            <a:lin ang="3900000" scaled="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br>
              <a:rPr lang="zh-CN" altLang="en-US" sz="1600" b="1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sym typeface="TTTGB Medium" panose="020C06030202040F0204" pitchFamily="34" charset="-122"/>
              </a:rPr>
            </a:br>
            <a:br>
              <a:rPr lang="zh-CN" altLang="en-US" sz="1600" b="1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sym typeface="TTTGB Medium" panose="020C06030202040F0204" pitchFamily="34" charset="-122"/>
              </a:rPr>
            </a:br>
            <a:br>
              <a:rPr lang="zh-CN" altLang="en-US" sz="1600" b="1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sym typeface="TTTGB Medium" panose="020C06030202040F0204" pitchFamily="34" charset="-122"/>
              </a:rPr>
            </a:br>
            <a:endParaRPr lang="zh-CN" altLang="en-US" sz="1600" b="1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  <a:sym typeface="TTTGB Medium" panose="020C06030202040F0204" pitchFamily="34" charset="-122"/>
            </a:endParaRPr>
          </a:p>
        </p:txBody>
      </p:sp>
      <p:sp>
        <p:nvSpPr>
          <p:cNvPr id="33" name="泪滴形 28"/>
          <p:cNvSpPr>
            <a:spLocks noChangeAspect="1"/>
          </p:cNvSpPr>
          <p:nvPr/>
        </p:nvSpPr>
        <p:spPr>
          <a:xfrm>
            <a:off x="8082842" y="2094591"/>
            <a:ext cx="594025" cy="594025"/>
          </a:xfrm>
          <a:prstGeom prst="teardrop">
            <a:avLst/>
          </a:prstGeom>
          <a:gradFill>
            <a:gsLst>
              <a:gs pos="0">
                <a:srgbClr val="56D1DB"/>
              </a:gs>
              <a:gs pos="74000">
                <a:srgbClr val="0856F7"/>
              </a:gs>
            </a:gsLst>
            <a:lin ang="3900000" scaled="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br>
              <a:rPr lang="zh-CN" altLang="en-US" sz="1600" b="1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sym typeface="TTTGB Medium" panose="020C06030202040F0204" pitchFamily="34" charset="-122"/>
              </a:rPr>
            </a:br>
            <a:br>
              <a:rPr lang="zh-CN" altLang="en-US" sz="1600" b="1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sym typeface="TTTGB Medium" panose="020C06030202040F0204" pitchFamily="34" charset="-122"/>
              </a:rPr>
            </a:br>
            <a:br>
              <a:rPr lang="zh-CN" altLang="en-US" sz="1600" b="1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sym typeface="TTTGB Medium" panose="020C06030202040F0204" pitchFamily="34" charset="-122"/>
              </a:rPr>
            </a:br>
            <a:endParaRPr lang="zh-CN" altLang="en-US" sz="1600" b="1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  <a:sym typeface="TTTGB Medium" panose="020C06030202040F0204" pitchFamily="34" charset="-122"/>
            </a:endParaRPr>
          </a:p>
        </p:txBody>
      </p:sp>
      <p:sp>
        <p:nvSpPr>
          <p:cNvPr id="34" name="泪滴形 29"/>
          <p:cNvSpPr>
            <a:spLocks noChangeAspect="1"/>
          </p:cNvSpPr>
          <p:nvPr/>
        </p:nvSpPr>
        <p:spPr>
          <a:xfrm>
            <a:off x="10683738" y="2120052"/>
            <a:ext cx="594025" cy="594025"/>
          </a:xfrm>
          <a:prstGeom prst="teardrop">
            <a:avLst/>
          </a:prstGeom>
          <a:gradFill>
            <a:gsLst>
              <a:gs pos="0">
                <a:srgbClr val="56D1DB"/>
              </a:gs>
              <a:gs pos="74000">
                <a:srgbClr val="0856F7"/>
              </a:gs>
            </a:gsLst>
            <a:lin ang="3900000" scaled="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br>
              <a:rPr lang="zh-CN" altLang="en-US" sz="1600" b="1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sym typeface="TTTGB Medium" panose="020C06030202040F0204" pitchFamily="34" charset="-122"/>
              </a:rPr>
            </a:br>
            <a:br>
              <a:rPr lang="zh-CN" altLang="en-US" sz="1600" b="1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sym typeface="TTTGB Medium" panose="020C06030202040F0204" pitchFamily="34" charset="-122"/>
              </a:rPr>
            </a:br>
            <a:br>
              <a:rPr lang="zh-CN" altLang="en-US" sz="1600" b="1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sym typeface="TTTGB Medium" panose="020C06030202040F0204" pitchFamily="34" charset="-122"/>
              </a:rPr>
            </a:br>
            <a:endParaRPr lang="zh-CN" altLang="en-US" sz="1600" b="1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  <a:sym typeface="TTTGB Medium" panose="020C06030202040F0204" pitchFamily="34" charset="-122"/>
            </a:endParaRPr>
          </a:p>
        </p:txBody>
      </p:sp>
      <p:sp>
        <p:nvSpPr>
          <p:cNvPr id="35" name="泪滴形 64"/>
          <p:cNvSpPr>
            <a:spLocks noChangeAspect="1"/>
          </p:cNvSpPr>
          <p:nvPr/>
        </p:nvSpPr>
        <p:spPr>
          <a:xfrm>
            <a:off x="910213" y="2115736"/>
            <a:ext cx="594025" cy="594025"/>
          </a:xfrm>
          <a:prstGeom prst="teardrop">
            <a:avLst/>
          </a:prstGeom>
          <a:gradFill>
            <a:gsLst>
              <a:gs pos="0">
                <a:srgbClr val="56D1DB"/>
              </a:gs>
              <a:gs pos="74000">
                <a:srgbClr val="0856F7"/>
              </a:gs>
            </a:gsLst>
            <a:lin ang="3900000" scaled="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br>
              <a:rPr lang="zh-CN" altLang="en-US" sz="1600" b="1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sym typeface="TTTGB Medium" panose="020C06030202040F0204" pitchFamily="34" charset="-122"/>
              </a:rPr>
            </a:br>
            <a:br>
              <a:rPr lang="zh-CN" altLang="en-US" sz="1600" b="1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sym typeface="TTTGB Medium" panose="020C06030202040F0204" pitchFamily="34" charset="-122"/>
              </a:rPr>
            </a:br>
            <a:br>
              <a:rPr lang="zh-CN" altLang="en-US" sz="1600" b="1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  <a:sym typeface="TTTGB Medium" panose="020C06030202040F0204" pitchFamily="34" charset="-122"/>
              </a:rPr>
            </a:br>
            <a:endParaRPr lang="zh-CN" altLang="en-US" sz="1600" b="1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  <a:sym typeface="TTTGB Medium" panose="020C06030202040F0204" pitchFamily="34" charset="-122"/>
            </a:endParaRPr>
          </a:p>
        </p:txBody>
      </p:sp>
      <p:pic>
        <p:nvPicPr>
          <p:cNvPr id="36" name="图形 35" descr="返回"/>
          <p:cNvPicPr>
            <a:picLocks noChangeAspect="1"/>
          </p:cNvPicPr>
          <p:nvPr/>
        </p:nvPicPr>
        <p:blipFill>
          <a:blip r:embed="rId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74751" y="2164925"/>
            <a:ext cx="507514" cy="507514"/>
          </a:xfrm>
          <a:prstGeom prst="rect">
            <a:avLst/>
          </a:prstGeom>
        </p:spPr>
      </p:pic>
      <p:pic>
        <p:nvPicPr>
          <p:cNvPr id="40" name="图形 39" descr="仪表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15303" y="2118674"/>
            <a:ext cx="494051" cy="494051"/>
          </a:xfrm>
          <a:prstGeom prst="rect">
            <a:avLst/>
          </a:prstGeom>
        </p:spPr>
      </p:pic>
      <p:pic>
        <p:nvPicPr>
          <p:cNvPr id="3" name="图形 2" descr="网络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3346" y="2113337"/>
            <a:ext cx="533019" cy="533019"/>
          </a:xfrm>
          <a:prstGeom prst="rect">
            <a:avLst/>
          </a:prstGeom>
        </p:spPr>
      </p:pic>
      <p:pic>
        <p:nvPicPr>
          <p:cNvPr id="8" name="图形 7" descr="建筑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41570" y="2167997"/>
            <a:ext cx="478359" cy="478359"/>
          </a:xfrm>
          <a:prstGeom prst="rect">
            <a:avLst/>
          </a:prstGeom>
        </p:spPr>
      </p:pic>
      <p:pic>
        <p:nvPicPr>
          <p:cNvPr id="16" name="图形 15" descr="齿轮"/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9261" y="2091413"/>
            <a:ext cx="599127" cy="599127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832021" y="1208443"/>
            <a:ext cx="4574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92D050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TSEC</a:t>
            </a:r>
            <a:r>
              <a:rPr kumimoji="1" lang="zh-CN" altLang="en-US" b="1" dirty="0">
                <a:solidFill>
                  <a:srgbClr val="92D050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：</a:t>
            </a:r>
            <a:r>
              <a:rPr kumimoji="1" lang="en-US" altLang="zh-CN" b="1" dirty="0">
                <a:solidFill>
                  <a:srgbClr val="92D050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T</a:t>
            </a:r>
            <a:r>
              <a:rPr kumimoji="1" lang="en-US" altLang="zh-CN" b="1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encent</a:t>
            </a:r>
            <a:r>
              <a:rPr kumimoji="1" lang="en-US" altLang="zh-CN" b="1" dirty="0">
                <a:solidFill>
                  <a:srgbClr val="92D050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 S</a:t>
            </a:r>
            <a:r>
              <a:rPr kumimoji="1" lang="en-US" altLang="zh-CN" b="1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mart</a:t>
            </a:r>
            <a:r>
              <a:rPr kumimoji="1" lang="en-US" altLang="zh-CN" b="1" dirty="0">
                <a:solidFill>
                  <a:srgbClr val="92D050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 E</a:t>
            </a:r>
            <a:r>
              <a:rPr kumimoji="1" lang="en-US" altLang="zh-CN" b="1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dge</a:t>
            </a:r>
            <a:r>
              <a:rPr kumimoji="1" lang="en-US" altLang="zh-CN" b="1" dirty="0">
                <a:solidFill>
                  <a:srgbClr val="92D050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 C</a:t>
            </a:r>
            <a:r>
              <a:rPr kumimoji="1" lang="en-US" altLang="zh-CN" b="1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onnector</a:t>
            </a:r>
            <a:endParaRPr kumimoji="1" lang="zh-CN" altLang="en-US" b="1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5145" y="260751"/>
            <a:ext cx="10515600" cy="1083589"/>
          </a:xfrm>
        </p:spPr>
        <p:txBody>
          <a:bodyPr>
            <a:normAutofit/>
          </a:bodyPr>
          <a:lstStyle/>
          <a:p>
            <a:r>
              <a:rPr lang="en-US" altLang="zh-CN" sz="2800" b="1" kern="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TSEC</a:t>
            </a:r>
            <a:r>
              <a:rPr lang="zh-CN" altLang="en-US" sz="2800" b="1" kern="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腾讯智能边缘计算网络平台，提供网络层</a:t>
            </a:r>
            <a:r>
              <a:rPr lang="en-US" altLang="zh-CN" sz="2800" b="1" kern="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PaaS</a:t>
            </a:r>
            <a:r>
              <a:rPr lang="zh-CN" altLang="en-US" sz="2800" b="1" kern="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服务</a:t>
            </a:r>
            <a:endParaRPr lang="zh-CN" altLang="en-US" sz="2800" b="1" dirty="0">
              <a:latin typeface="微软雅黑" panose="020B0703020204020201" pitchFamily="34" charset="-122"/>
              <a:ea typeface="微软雅黑" panose="020B0703020204020201" pitchFamily="34" charset="-122"/>
            </a:endParaRPr>
          </a:p>
        </p:txBody>
      </p:sp>
      <p:sp>
        <p:nvSpPr>
          <p:cNvPr id="48" name="矩形: 圆角 53"/>
          <p:cNvSpPr/>
          <p:nvPr/>
        </p:nvSpPr>
        <p:spPr>
          <a:xfrm>
            <a:off x="1202354" y="2334841"/>
            <a:ext cx="1704223" cy="3264424"/>
          </a:xfrm>
          <a:prstGeom prst="roundRect">
            <a:avLst/>
          </a:prstGeom>
          <a:noFill/>
          <a:ln w="1905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Book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9" name="矩形 14"/>
          <p:cNvSpPr/>
          <p:nvPr/>
        </p:nvSpPr>
        <p:spPr>
          <a:xfrm rot="16200000">
            <a:off x="967666" y="3708701"/>
            <a:ext cx="1464460" cy="273136"/>
          </a:xfrm>
          <a:prstGeom prst="rect">
            <a:avLst/>
          </a:prstGeom>
          <a:solidFill>
            <a:srgbClr val="FFFFFF">
              <a:lumMod val="8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703020204020201" pitchFamily="34" charset="-122"/>
              <a:ea typeface="微软雅黑" panose="020B0703020204020201" pitchFamily="34" charset="-122"/>
              <a:cs typeface="Helvetica" panose="020B0604020202020204" pitchFamily="34" charset="0"/>
              <a:sym typeface="+mn-ea"/>
            </a:endParaRPr>
          </a:p>
        </p:txBody>
      </p:sp>
      <p:sp>
        <p:nvSpPr>
          <p:cNvPr id="50" name="圆角矩形 1"/>
          <p:cNvSpPr/>
          <p:nvPr/>
        </p:nvSpPr>
        <p:spPr>
          <a:xfrm>
            <a:off x="4266196" y="2823995"/>
            <a:ext cx="6654340" cy="1540618"/>
          </a:xfrm>
          <a:prstGeom prst="roundRect">
            <a:avLst/>
          </a:prstGeom>
          <a:noFill/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1" lang="zh-CN" altLang="en-US" sz="1050" kern="0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</p:txBody>
      </p:sp>
      <p:sp>
        <p:nvSpPr>
          <p:cNvPr id="51" name="圆角矩形 29"/>
          <p:cNvSpPr/>
          <p:nvPr/>
        </p:nvSpPr>
        <p:spPr>
          <a:xfrm>
            <a:off x="8848428" y="3302920"/>
            <a:ext cx="1085516" cy="904274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cs typeface="+mn-cs"/>
              </a:rPr>
              <a:t>物联核心网</a:t>
            </a:r>
            <a:r>
              <a:rPr kumimoji="1" lang="zh-CN" altLang="en-US" sz="1400" kern="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组件</a:t>
            </a: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703020204020201" pitchFamily="34" charset="-122"/>
              <a:ea typeface="微软雅黑" panose="020B0703020204020201" pitchFamily="34" charset="-122"/>
              <a:cs typeface="+mn-cs"/>
            </a:endParaRPr>
          </a:p>
        </p:txBody>
      </p:sp>
      <p:sp>
        <p:nvSpPr>
          <p:cNvPr id="52" name="圆角矩形 30"/>
          <p:cNvSpPr/>
          <p:nvPr/>
        </p:nvSpPr>
        <p:spPr>
          <a:xfrm>
            <a:off x="5451084" y="3285024"/>
            <a:ext cx="1005012" cy="883969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cs typeface="+mn-cs"/>
              </a:rPr>
              <a:t>移动边缘</a:t>
            </a:r>
            <a:endParaRPr kumimoji="1" lang="en-US" altLang="zh-CN" sz="1400" kern="0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cs typeface="+mn-cs"/>
              </a:rPr>
              <a:t>组件</a:t>
            </a: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703020204020201" pitchFamily="34" charset="-122"/>
              <a:ea typeface="微软雅黑" panose="020B0703020204020201" pitchFamily="34" charset="-122"/>
              <a:cs typeface="+mn-cs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266024" y="2880740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TSEC</a:t>
            </a:r>
            <a:endParaRPr kumimoji="1" lang="zh-CN" altLang="en-US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</p:txBody>
      </p:sp>
      <p:sp>
        <p:nvSpPr>
          <p:cNvPr id="54" name="圆角矩形 30"/>
          <p:cNvSpPr/>
          <p:nvPr/>
        </p:nvSpPr>
        <p:spPr>
          <a:xfrm>
            <a:off x="6559411" y="3291766"/>
            <a:ext cx="1037485" cy="883969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kern="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移动切片组件</a:t>
            </a: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703020204020201" pitchFamily="34" charset="-122"/>
              <a:ea typeface="微软雅黑" panose="020B0703020204020201" pitchFamily="34" charset="-122"/>
              <a:cs typeface="+mn-cs"/>
            </a:endParaRPr>
          </a:p>
        </p:txBody>
      </p:sp>
      <p:sp>
        <p:nvSpPr>
          <p:cNvPr id="55" name="圆角矩形 30"/>
          <p:cNvSpPr/>
          <p:nvPr/>
        </p:nvSpPr>
        <p:spPr>
          <a:xfrm>
            <a:off x="4370218" y="3279132"/>
            <a:ext cx="1005013" cy="892185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cs typeface="+mn-cs"/>
              </a:rPr>
              <a:t>移动</a:t>
            </a:r>
            <a:r>
              <a:rPr kumimoji="1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cs typeface="+mn-cs"/>
              </a:rPr>
              <a:t>QoS</a:t>
            </a:r>
            <a:endParaRPr kumimoji="1" lang="en-US" altLang="zh-CN" sz="1400" kern="0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kern="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组件</a:t>
            </a: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703020204020201" pitchFamily="34" charset="-122"/>
              <a:ea typeface="微软雅黑" panose="020B0703020204020201" pitchFamily="34" charset="-122"/>
              <a:cs typeface="+mn-cs"/>
            </a:endParaRPr>
          </a:p>
        </p:txBody>
      </p:sp>
      <p:sp>
        <p:nvSpPr>
          <p:cNvPr id="56" name="圆角矩形 30"/>
          <p:cNvSpPr/>
          <p:nvPr/>
        </p:nvSpPr>
        <p:spPr>
          <a:xfrm>
            <a:off x="7625716" y="3293549"/>
            <a:ext cx="1135098" cy="912246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kern="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物联边缘组件</a:t>
            </a: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703020204020201" pitchFamily="34" charset="-122"/>
              <a:ea typeface="微软雅黑" panose="020B0703020204020201" pitchFamily="34" charset="-122"/>
              <a:cs typeface="+mn-cs"/>
            </a:endParaRPr>
          </a:p>
        </p:txBody>
      </p:sp>
      <p:sp>
        <p:nvSpPr>
          <p:cNvPr id="57" name="上下箭头 3"/>
          <p:cNvSpPr/>
          <p:nvPr/>
        </p:nvSpPr>
        <p:spPr>
          <a:xfrm>
            <a:off x="7547459" y="2040221"/>
            <a:ext cx="261835" cy="711897"/>
          </a:xfrm>
          <a:prstGeom prst="upDownArrow">
            <a:avLst/>
          </a:prstGeom>
          <a:solidFill>
            <a:srgbClr val="DAEDE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1" lang="zh-CN" altLang="en-US" kern="0">
              <a:solidFill>
                <a:schemeClr val="bg1"/>
              </a:solidFill>
              <a:latin typeface="Franklin Gothic Book"/>
              <a:ea typeface="黑体" panose="02010609060101010101" pitchFamily="49" charset="-122"/>
            </a:endParaRPr>
          </a:p>
        </p:txBody>
      </p:sp>
      <p:sp>
        <p:nvSpPr>
          <p:cNvPr id="58" name="圆角矩形 12"/>
          <p:cNvSpPr/>
          <p:nvPr/>
        </p:nvSpPr>
        <p:spPr>
          <a:xfrm>
            <a:off x="9002180" y="4852075"/>
            <a:ext cx="766485" cy="454163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5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cs typeface="+mn-cs"/>
              </a:rPr>
              <a:t>LoRa</a:t>
            </a:r>
            <a:r>
              <a:rPr kumimoji="1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cs typeface="+mn-cs"/>
              </a:rPr>
              <a:t> </a:t>
            </a:r>
            <a:endParaRPr kumimoji="1" lang="en-US" altLang="zh-CN" sz="105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703020204020201" pitchFamily="34" charset="-122"/>
              <a:ea typeface="微软雅黑" panose="020B0703020204020201" pitchFamily="34" charset="-122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050" kern="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网关</a:t>
            </a:r>
            <a:endParaRPr kumimoji="1" lang="zh-CN" altLang="en-US" sz="105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703020204020201" pitchFamily="34" charset="-122"/>
              <a:ea typeface="微软雅黑" panose="020B0703020204020201" pitchFamily="34" charset="-122"/>
              <a:cs typeface="+mn-cs"/>
            </a:endParaRPr>
          </a:p>
        </p:txBody>
      </p:sp>
      <p:sp>
        <p:nvSpPr>
          <p:cNvPr id="59" name="圆角矩形 21"/>
          <p:cNvSpPr/>
          <p:nvPr/>
        </p:nvSpPr>
        <p:spPr>
          <a:xfrm>
            <a:off x="7690227" y="4827772"/>
            <a:ext cx="857901" cy="454163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cs typeface="+mn-cs"/>
              </a:rPr>
              <a:t>物联边缘网关</a:t>
            </a:r>
            <a:endParaRPr kumimoji="1" lang="zh-CN" altLang="en-US" sz="105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703020204020201" pitchFamily="34" charset="-122"/>
              <a:ea typeface="微软雅黑" panose="020B0703020204020201" pitchFamily="34" charset="-122"/>
              <a:cs typeface="+mn-cs"/>
            </a:endParaRPr>
          </a:p>
        </p:txBody>
      </p:sp>
      <p:sp>
        <p:nvSpPr>
          <p:cNvPr id="60" name="圆角矩形 24"/>
          <p:cNvSpPr/>
          <p:nvPr/>
        </p:nvSpPr>
        <p:spPr>
          <a:xfrm>
            <a:off x="5503378" y="4827772"/>
            <a:ext cx="963790" cy="454163"/>
          </a:xfrm>
          <a:prstGeom prst="round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cs typeface="+mn-cs"/>
              </a:rPr>
              <a:t>移动边缘</a:t>
            </a:r>
            <a:endParaRPr kumimoji="1" lang="en-US" altLang="zh-CN" sz="105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703020204020201" pitchFamily="34" charset="-122"/>
              <a:ea typeface="微软雅黑" panose="020B0703020204020201" pitchFamily="34" charset="-122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cs typeface="+mn-cs"/>
              </a:rPr>
              <a:t>网关</a:t>
            </a:r>
            <a:endParaRPr kumimoji="1" lang="zh-CN" altLang="en-US" sz="105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703020204020201" pitchFamily="34" charset="-122"/>
              <a:ea typeface="微软雅黑" panose="020B0703020204020201" pitchFamily="34" charset="-122"/>
              <a:cs typeface="+mn-cs"/>
            </a:endParaRPr>
          </a:p>
        </p:txBody>
      </p:sp>
      <p:sp>
        <p:nvSpPr>
          <p:cNvPr id="61" name="上下箭头 3"/>
          <p:cNvSpPr/>
          <p:nvPr/>
        </p:nvSpPr>
        <p:spPr>
          <a:xfrm rot="16200000">
            <a:off x="3454542" y="2934197"/>
            <a:ext cx="255941" cy="1309728"/>
          </a:xfrm>
          <a:prstGeom prst="upDownArrow">
            <a:avLst/>
          </a:prstGeom>
          <a:solidFill>
            <a:srgbClr val="DAEDE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1" lang="zh-CN" altLang="en-US" kern="0">
              <a:solidFill>
                <a:schemeClr val="bg1"/>
              </a:solidFill>
              <a:latin typeface="Franklin Gothic Book"/>
              <a:ea typeface="黑体" panose="02010609060101010101" pitchFamily="49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781953" y="3785290"/>
            <a:ext cx="8613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边缘云</a:t>
            </a:r>
            <a:endParaRPr lang="en-US" altLang="zh-CN" sz="9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925" y="2459373"/>
            <a:ext cx="779774" cy="567777"/>
          </a:xfrm>
          <a:prstGeom prst="rect">
            <a:avLst/>
          </a:prstGeom>
        </p:spPr>
      </p:pic>
      <p:sp>
        <p:nvSpPr>
          <p:cNvPr id="67" name="文本框 66"/>
          <p:cNvSpPr txBox="1"/>
          <p:nvPr/>
        </p:nvSpPr>
        <p:spPr>
          <a:xfrm>
            <a:off x="1482990" y="2531032"/>
            <a:ext cx="1128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电信云</a:t>
            </a:r>
            <a:endParaRPr lang="zh-CN" altLang="en-US" sz="1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259" y="3399276"/>
            <a:ext cx="779774" cy="567777"/>
          </a:xfrm>
          <a:prstGeom prst="rect">
            <a:avLst/>
          </a:prstGeom>
        </p:spPr>
      </p:pic>
      <p:pic>
        <p:nvPicPr>
          <p:cNvPr id="69" name="Graphic 81" descr="CellTower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9966" y="4689012"/>
            <a:ext cx="395699" cy="373434"/>
          </a:xfrm>
          <a:prstGeom prst="rect">
            <a:avLst/>
          </a:prstGeom>
        </p:spPr>
      </p:pic>
      <p:pic>
        <p:nvPicPr>
          <p:cNvPr id="70" name="图形 16" descr="网络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95786" y="4173732"/>
            <a:ext cx="245709" cy="246935"/>
          </a:xfrm>
          <a:prstGeom prst="rect">
            <a:avLst/>
          </a:prstGeom>
        </p:spPr>
      </p:pic>
      <p:sp>
        <p:nvSpPr>
          <p:cNvPr id="71" name="矩形 70"/>
          <p:cNvSpPr/>
          <p:nvPr/>
        </p:nvSpPr>
        <p:spPr>
          <a:xfrm>
            <a:off x="7678377" y="5918666"/>
            <a:ext cx="996430" cy="300589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zh-CN" altLang="en-US" sz="1100" kern="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物联设备</a:t>
            </a:r>
            <a:endParaRPr lang="zh-CN" altLang="en-US" sz="1100" kern="0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5380610" y="5912669"/>
            <a:ext cx="1444670" cy="300588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100" kern="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移动用户</a:t>
            </a: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703020204020201" pitchFamily="34" charset="-122"/>
              <a:ea typeface="微软雅黑" panose="020B0703020204020201" pitchFamily="34" charset="-122"/>
              <a:cs typeface="+mn-cs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8887211" y="5936723"/>
            <a:ext cx="996430" cy="300589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sz="1100" kern="0" dirty="0" err="1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LoRa</a:t>
            </a:r>
            <a:r>
              <a:rPr lang="zh-CN" altLang="en-US" sz="1100" kern="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设备</a:t>
            </a:r>
            <a:endParaRPr lang="zh-CN" altLang="en-US" sz="1100" kern="0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</p:txBody>
      </p:sp>
      <p:sp>
        <p:nvSpPr>
          <p:cNvPr id="74" name="上下箭头 3"/>
          <p:cNvSpPr/>
          <p:nvPr/>
        </p:nvSpPr>
        <p:spPr>
          <a:xfrm>
            <a:off x="7986626" y="4225642"/>
            <a:ext cx="246290" cy="580398"/>
          </a:xfrm>
          <a:prstGeom prst="upDownArrow">
            <a:avLst/>
          </a:prstGeom>
          <a:solidFill>
            <a:srgbClr val="DAEDE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Book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7" name="圆角矩形 1"/>
          <p:cNvSpPr/>
          <p:nvPr/>
        </p:nvSpPr>
        <p:spPr>
          <a:xfrm>
            <a:off x="4266196" y="4731018"/>
            <a:ext cx="6654340" cy="627947"/>
          </a:xfrm>
          <a:prstGeom prst="roundRect">
            <a:avLst/>
          </a:prstGeom>
          <a:noFill/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Book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4186064" y="4781667"/>
            <a:ext cx="132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TSEC </a:t>
            </a:r>
            <a:endParaRPr kumimoji="1" lang="en-US" altLang="zh-CN" sz="1400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接入网关</a:t>
            </a:r>
            <a:endParaRPr kumimoji="1" lang="zh-CN" altLang="en-US" sz="1400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</p:txBody>
      </p:sp>
      <p:sp>
        <p:nvSpPr>
          <p:cNvPr id="79" name="圆角矩形 30"/>
          <p:cNvSpPr/>
          <p:nvPr/>
        </p:nvSpPr>
        <p:spPr>
          <a:xfrm>
            <a:off x="10028051" y="3319619"/>
            <a:ext cx="677140" cy="882186"/>
          </a:xfrm>
          <a:prstGeom prst="roundRect">
            <a:avLst/>
          </a:prstGeom>
          <a:solidFill>
            <a:srgbClr val="0070C0"/>
          </a:solidFill>
          <a:ln w="2540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703020204020201" pitchFamily="34" charset="-122"/>
                <a:ea typeface="微软雅黑" panose="020B0703020204020201" pitchFamily="34" charset="-122"/>
                <a:cs typeface="+mn-cs"/>
              </a:rPr>
              <a:t>……</a:t>
            </a:r>
            <a:endParaRPr kumimoji="1" lang="zh-CN" altLang="en-US" sz="105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703020204020201" pitchFamily="34" charset="-122"/>
              <a:ea typeface="微软雅黑" panose="020B0703020204020201" pitchFamily="34" charset="-122"/>
              <a:cs typeface="+mn-cs"/>
            </a:endParaRPr>
          </a:p>
        </p:txBody>
      </p:sp>
      <p:sp>
        <p:nvSpPr>
          <p:cNvPr id="80" name="上下箭头 3"/>
          <p:cNvSpPr/>
          <p:nvPr/>
        </p:nvSpPr>
        <p:spPr>
          <a:xfrm>
            <a:off x="9244144" y="4245648"/>
            <a:ext cx="246290" cy="580398"/>
          </a:xfrm>
          <a:prstGeom prst="upDownArrow">
            <a:avLst/>
          </a:prstGeom>
          <a:solidFill>
            <a:srgbClr val="DAEDE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Book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1" name="上下箭头 3"/>
          <p:cNvSpPr/>
          <p:nvPr/>
        </p:nvSpPr>
        <p:spPr>
          <a:xfrm>
            <a:off x="5845234" y="5261360"/>
            <a:ext cx="246290" cy="598333"/>
          </a:xfrm>
          <a:prstGeom prst="upDownArrow">
            <a:avLst/>
          </a:prstGeom>
          <a:solidFill>
            <a:srgbClr val="DAEDE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1" lang="zh-CN" altLang="en-US" kern="0">
              <a:solidFill>
                <a:schemeClr val="bg1"/>
              </a:solidFill>
              <a:latin typeface="Franklin Gothic Book"/>
              <a:ea typeface="黑体" panose="02010609060101010101" pitchFamily="49" charset="-122"/>
            </a:endParaRPr>
          </a:p>
        </p:txBody>
      </p:sp>
      <p:sp>
        <p:nvSpPr>
          <p:cNvPr id="82" name="上下箭头 3"/>
          <p:cNvSpPr/>
          <p:nvPr/>
        </p:nvSpPr>
        <p:spPr>
          <a:xfrm>
            <a:off x="5841832" y="4187050"/>
            <a:ext cx="246290" cy="641652"/>
          </a:xfrm>
          <a:prstGeom prst="upDownArrow">
            <a:avLst/>
          </a:prstGeom>
          <a:solidFill>
            <a:srgbClr val="DAEDE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Franklin Gothic Book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2929957" y="3134953"/>
            <a:ext cx="1406027" cy="36933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zh-CN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1" sz="1800" b="0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anklin Gothic Book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网络协同</a:t>
            </a:r>
            <a:endParaRPr lang="zh-CN" altLang="en-US" dirty="0"/>
          </a:p>
        </p:txBody>
      </p:sp>
      <p:sp>
        <p:nvSpPr>
          <p:cNvPr id="84" name="上下箭头 3"/>
          <p:cNvSpPr/>
          <p:nvPr/>
        </p:nvSpPr>
        <p:spPr>
          <a:xfrm>
            <a:off x="8027001" y="5285185"/>
            <a:ext cx="246290" cy="598333"/>
          </a:xfrm>
          <a:prstGeom prst="upDownArrow">
            <a:avLst/>
          </a:prstGeom>
          <a:solidFill>
            <a:srgbClr val="DAEDE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1" lang="zh-CN" altLang="en-US" kern="0">
              <a:solidFill>
                <a:schemeClr val="bg1"/>
              </a:solidFill>
              <a:latin typeface="Franklin Gothic Book"/>
              <a:ea typeface="黑体" panose="02010609060101010101" pitchFamily="49" charset="-122"/>
            </a:endParaRPr>
          </a:p>
        </p:txBody>
      </p:sp>
      <p:sp>
        <p:nvSpPr>
          <p:cNvPr id="85" name="上下箭头 3"/>
          <p:cNvSpPr/>
          <p:nvPr/>
        </p:nvSpPr>
        <p:spPr>
          <a:xfrm>
            <a:off x="9262280" y="5291405"/>
            <a:ext cx="246290" cy="598333"/>
          </a:xfrm>
          <a:prstGeom prst="upDownArrow">
            <a:avLst/>
          </a:prstGeom>
          <a:solidFill>
            <a:srgbClr val="DAEDE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等线" panose="02010600030101010101" pitchFamily="2" charset="-122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1" lang="zh-CN" altLang="en-US" kern="0">
              <a:solidFill>
                <a:schemeClr val="bg1"/>
              </a:solidFill>
              <a:latin typeface="Franklin Gothic Book"/>
              <a:ea typeface="黑体" panose="02010609060101010101" pitchFamily="49" charset="-122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6229721" y="5478930"/>
            <a:ext cx="1946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latin typeface="微软雅黑" panose="020B0703020204020201" pitchFamily="34" charset="-122"/>
                <a:ea typeface="微软雅黑" panose="020B0703020204020201" pitchFamily="34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万物互联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1621359" y="5099441"/>
            <a:ext cx="1128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solidFill>
                  <a:schemeClr val="bg1"/>
                </a:solidFill>
                <a:latin typeface="微软雅黑" panose="020B0703020204020201" pitchFamily="34" charset="-122"/>
                <a:ea typeface="微软雅黑" panose="020B0703020204020201" pitchFamily="34" charset="-122"/>
              </a:rPr>
              <a:t>5G/4G </a:t>
            </a:r>
            <a:endParaRPr lang="zh-CN" altLang="en-US" sz="1100" b="1" dirty="0">
              <a:solidFill>
                <a:schemeClr val="bg1"/>
              </a:solidFill>
              <a:latin typeface="微软雅黑" panose="020B0703020204020201" pitchFamily="34" charset="-122"/>
              <a:ea typeface="微软雅黑" panose="020B0703020204020201" pitchFamily="34" charset="-122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431" b="73036" l="25457" r="74828">
                        <a14:foregroundMark x1="34237" y1="46364" x2="34237" y2="46364"/>
                        <a14:foregroundMark x1="62712" y1="46364" x2="62712" y2="46364"/>
                      </a14:backgroundRemoval>
                    </a14:imgEffect>
                  </a14:imgLayer>
                </a14:imgProps>
              </a:ext>
            </a:extLst>
          </a:blip>
          <a:srcRect l="19286" t="12730" r="19001" b="20263"/>
          <a:stretch>
            <a:fillRect/>
          </a:stretch>
        </p:blipFill>
        <p:spPr>
          <a:xfrm>
            <a:off x="2296440" y="4612876"/>
            <a:ext cx="510713" cy="417025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28579" t="23385" r="27464" b="16784"/>
          <a:stretch>
            <a:fillRect/>
          </a:stretch>
        </p:blipFill>
        <p:spPr>
          <a:xfrm>
            <a:off x="2273783" y="2648320"/>
            <a:ext cx="504565" cy="503362"/>
          </a:xfrm>
          <a:prstGeom prst="rect">
            <a:avLst/>
          </a:prstGeom>
        </p:spPr>
      </p:pic>
      <p:grpSp>
        <p:nvGrpSpPr>
          <p:cNvPr id="89" name="组合 88"/>
          <p:cNvGrpSpPr/>
          <p:nvPr/>
        </p:nvGrpSpPr>
        <p:grpSpPr>
          <a:xfrm>
            <a:off x="5393290" y="1467855"/>
            <a:ext cx="4627347" cy="495300"/>
            <a:chOff x="5018480" y="1659749"/>
            <a:chExt cx="4627347" cy="495300"/>
          </a:xfrm>
        </p:grpSpPr>
        <p:pic>
          <p:nvPicPr>
            <p:cNvPr id="90" name="图片 89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902752" y="1659749"/>
              <a:ext cx="1743075" cy="495300"/>
            </a:xfrm>
            <a:prstGeom prst="rect">
              <a:avLst/>
            </a:prstGeom>
          </p:spPr>
        </p:pic>
        <p:pic>
          <p:nvPicPr>
            <p:cNvPr id="91" name="图片 90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15105" y="1672528"/>
              <a:ext cx="1472045" cy="472314"/>
            </a:xfrm>
            <a:prstGeom prst="rect">
              <a:avLst/>
            </a:prstGeom>
          </p:spPr>
        </p:pic>
        <p:grpSp>
          <p:nvGrpSpPr>
            <p:cNvPr id="92" name="组合 91"/>
            <p:cNvGrpSpPr/>
            <p:nvPr/>
          </p:nvGrpSpPr>
          <p:grpSpPr>
            <a:xfrm>
              <a:off x="5018480" y="1662253"/>
              <a:ext cx="1367150" cy="409339"/>
              <a:chOff x="5018480" y="1662253"/>
              <a:chExt cx="1367150" cy="409339"/>
            </a:xfrm>
          </p:grpSpPr>
          <p:pic>
            <p:nvPicPr>
              <p:cNvPr id="94" name="图片 93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18480" y="1695596"/>
                <a:ext cx="469824" cy="338456"/>
              </a:xfrm>
              <a:prstGeom prst="rect">
                <a:avLst/>
              </a:prstGeom>
            </p:spPr>
          </p:pic>
          <p:pic>
            <p:nvPicPr>
              <p:cNvPr id="95" name="图片 94"/>
              <p:cNvPicPr>
                <a:picLocks noChangeAspect="1"/>
              </p:cNvPicPr>
              <p:nvPr/>
            </p:nvPicPr>
            <p:blipFill>
              <a:blip r:embed="rId12">
                <a:clrChange>
                  <a:clrFrom>
                    <a:srgbClr val="006EFF"/>
                  </a:clrFrom>
                  <a:clrTo>
                    <a:srgbClr val="006E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496105" y="1662253"/>
                <a:ext cx="889525" cy="409339"/>
              </a:xfrm>
              <a:prstGeom prst="rect">
                <a:avLst/>
              </a:prstGeom>
            </p:spPr>
          </p:pic>
        </p:grpSp>
      </p:grpSp>
      <p:pic>
        <p:nvPicPr>
          <p:cNvPr id="62" name="图片 61"/>
          <p:cNvPicPr>
            <a:picLocks noChangeAspect="1"/>
          </p:cNvPicPr>
          <p:nvPr/>
        </p:nvPicPr>
        <p:blipFill>
          <a:blip r:embed="rId1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03225" y="3429000"/>
            <a:ext cx="996431" cy="74732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2185</Words>
  <Application>WPS 演示</Application>
  <PresentationFormat>Widescreen</PresentationFormat>
  <Paragraphs>412</Paragraphs>
  <Slides>13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34" baseType="lpstr">
      <vt:lpstr>Arial</vt:lpstr>
      <vt:lpstr>宋体</vt:lpstr>
      <vt:lpstr>Wingdings</vt:lpstr>
      <vt:lpstr>TTTGB Medium</vt:lpstr>
      <vt:lpstr>微软雅黑</vt:lpstr>
      <vt:lpstr>Times New Roman</vt:lpstr>
      <vt:lpstr>Gill Sans</vt:lpstr>
      <vt:lpstr>Segoe Print</vt:lpstr>
      <vt:lpstr>Arial</vt:lpstr>
      <vt:lpstr>Franklin Gothic Book</vt:lpstr>
      <vt:lpstr>黑体</vt:lpstr>
      <vt:lpstr>Helvetica</vt:lpstr>
      <vt:lpstr>微软雅黑 Light</vt:lpstr>
      <vt:lpstr>等线</vt:lpstr>
      <vt:lpstr>楷体</vt:lpstr>
      <vt:lpstr>Calibri</vt:lpstr>
      <vt:lpstr>方正兰亭细黑_GBK</vt:lpstr>
      <vt:lpstr>Arial Unicode MS</vt:lpstr>
      <vt:lpstr>等线 Light</vt:lpstr>
      <vt:lpstr>Calibri Light</vt:lpstr>
      <vt:lpstr>默认设计模板</vt:lpstr>
      <vt:lpstr>PowerPoint 演示文稿</vt:lpstr>
      <vt:lpstr>PowerPoint 演示文稿</vt:lpstr>
      <vt:lpstr>PowerPoint 演示文稿</vt:lpstr>
      <vt:lpstr>LF Edge – 为边缘计算建立统一开源框架的国际社区</vt:lpstr>
      <vt:lpstr>LF Edge 四大核心项目</vt:lpstr>
      <vt:lpstr>PowerPoint 演示文稿</vt:lpstr>
      <vt:lpstr>边缘计算赋能5G，物联网与人工智能发展</vt:lpstr>
      <vt:lpstr>PowerPoint 演示文稿</vt:lpstr>
      <vt:lpstr>TSEC腾讯智能边缘计算网络平台，提供网络层PaaS服务</vt:lpstr>
      <vt:lpstr>PowerPoint 演示文稿</vt:lpstr>
      <vt:lpstr>TSEC边缘计算组件的开源提议</vt:lpstr>
      <vt:lpstr>TSEC架构开放与平台验证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毛毛</cp:lastModifiedBy>
  <cp:revision>600</cp:revision>
  <dcterms:created xsi:type="dcterms:W3CDTF">2018-12-24T10:14:00Z</dcterms:created>
  <dcterms:modified xsi:type="dcterms:W3CDTF">2019-06-26T03:19:54Z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2052-11.1.0.8612</vt:lpwstr>
  </property>
</Properties>
</file>